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58" r:id="rId2"/>
    <p:sldId id="338" r:id="rId3"/>
    <p:sldId id="333" r:id="rId4"/>
    <p:sldId id="332" r:id="rId5"/>
    <p:sldId id="334" r:id="rId6"/>
    <p:sldId id="336" r:id="rId7"/>
    <p:sldId id="339" r:id="rId8"/>
    <p:sldId id="260" r:id="rId9"/>
    <p:sldId id="319" r:id="rId10"/>
    <p:sldId id="261" r:id="rId11"/>
    <p:sldId id="262" r:id="rId12"/>
    <p:sldId id="263" r:id="rId13"/>
    <p:sldId id="264" r:id="rId14"/>
    <p:sldId id="265" r:id="rId15"/>
    <p:sldId id="314" r:id="rId16"/>
    <p:sldId id="268" r:id="rId17"/>
    <p:sldId id="320" r:id="rId18"/>
    <p:sldId id="321" r:id="rId19"/>
    <p:sldId id="340" r:id="rId20"/>
    <p:sldId id="306" r:id="rId21"/>
    <p:sldId id="322" r:id="rId22"/>
    <p:sldId id="307" r:id="rId23"/>
    <p:sldId id="323" r:id="rId24"/>
    <p:sldId id="324" r:id="rId25"/>
    <p:sldId id="325" r:id="rId26"/>
    <p:sldId id="326" r:id="rId27"/>
    <p:sldId id="327" r:id="rId28"/>
    <p:sldId id="328" r:id="rId29"/>
    <p:sldId id="329" r:id="rId30"/>
    <p:sldId id="342" r:id="rId31"/>
    <p:sldId id="353" r:id="rId32"/>
    <p:sldId id="354" r:id="rId33"/>
    <p:sldId id="344" r:id="rId34"/>
    <p:sldId id="345" r:id="rId35"/>
    <p:sldId id="346" r:id="rId36"/>
    <p:sldId id="347" r:id="rId37"/>
    <p:sldId id="351" r:id="rId38"/>
    <p:sldId id="348" r:id="rId39"/>
    <p:sldId id="349" r:id="rId40"/>
    <p:sldId id="350" r:id="rId41"/>
    <p:sldId id="277" r:id="rId42"/>
    <p:sldId id="279" r:id="rId43"/>
    <p:sldId id="304" r:id="rId44"/>
    <p:sldId id="305" r:id="rId45"/>
    <p:sldId id="35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99"/>
    <a:srgbClr val="FFFF00"/>
    <a:srgbClr val="CC0066"/>
    <a:srgbClr val="0000FF"/>
    <a:srgbClr val="00FFFF"/>
    <a:srgbClr val="0000CC"/>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85844" autoAdjust="0"/>
  </p:normalViewPr>
  <p:slideViewPr>
    <p:cSldViewPr snapToGrid="0" showGuides="1">
      <p:cViewPr varScale="1">
        <p:scale>
          <a:sx n="114" d="100"/>
          <a:sy n="114" d="100"/>
        </p:scale>
        <p:origin x="528" y="42"/>
      </p:cViewPr>
      <p:guideLst>
        <p:guide orient="horz" pos="2160"/>
        <p:guide pos="3840"/>
      </p:guideLst>
    </p:cSldViewPr>
  </p:slideViewPr>
  <p:notesTextViewPr>
    <p:cViewPr>
      <p:scale>
        <a:sx n="3" d="2"/>
        <a:sy n="3" d="2"/>
      </p:scale>
      <p:origin x="0" y="0"/>
    </p:cViewPr>
  </p:notesTextViewPr>
  <p:notesViewPr>
    <p:cSldViewPr snapToGrid="0">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55B3648-B7C8-4D22-9DCA-C76FAF90630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B77BF87B-13A8-47E8-9207-F7A2C80510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EF0AC30-58F0-41EB-B952-C3C5B4914A06}" type="datetimeFigureOut">
              <a:rPr lang="en-US" smtClean="0"/>
              <a:t>10/17/2022</a:t>
            </a:fld>
            <a:endParaRPr lang="en-US"/>
          </a:p>
        </p:txBody>
      </p:sp>
      <p:sp>
        <p:nvSpPr>
          <p:cNvPr id="4" name="Footer Placeholder 3">
            <a:extLst>
              <a:ext uri="{FF2B5EF4-FFF2-40B4-BE49-F238E27FC236}">
                <a16:creationId xmlns="" xmlns:a16="http://schemas.microsoft.com/office/drawing/2014/main" id="{0EC650DD-E983-48BB-A9C1-9574DACFE4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3E8D58F8-2762-4EA3-AD91-78CBCC82E1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B28BA6-9A20-485D-879D-6845D781FF71}" type="slidenum">
              <a:rPr lang="en-US" smtClean="0"/>
              <a:t>‹#›</a:t>
            </a:fld>
            <a:endParaRPr lang="en-US"/>
          </a:p>
        </p:txBody>
      </p:sp>
    </p:spTree>
    <p:extLst>
      <p:ext uri="{BB962C8B-B14F-4D97-AF65-F5344CB8AC3E}">
        <p14:creationId xmlns:p14="http://schemas.microsoft.com/office/powerpoint/2010/main" val="34844385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678812-A638-49C3-9656-06B77444CDEC}" type="datetimeFigureOut">
              <a:rPr lang="en-US" smtClean="0"/>
              <a:t>10/17/2022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F254C-4F6D-4950-918B-605A750E11F0}" type="slidenum">
              <a:rPr lang="en-US" smtClean="0"/>
              <a:t>‹#›</a:t>
            </a:fld>
            <a:endParaRPr lang="en-US"/>
          </a:p>
        </p:txBody>
      </p:sp>
    </p:spTree>
    <p:extLst>
      <p:ext uri="{BB962C8B-B14F-4D97-AF65-F5344CB8AC3E}">
        <p14:creationId xmlns:p14="http://schemas.microsoft.com/office/powerpoint/2010/main" val="430572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oron.vn/post/tim-hieu-ve-confusion-matrix-trong-machine-learning-5279053053043113"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9D8DC4-B8F6-4ABC-BB1F-0C80FA4199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2390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Machine Learning cơ bản là một mô hình có khả năng “học tập” một lượng lớn dữ liệu, đọc được những khuôn mẫu (pattern) trong dữ liệu và thực hiện một nhiệm vụ nào đó, có thể là đưa ra những phân loại, dự đoán. Có thể hiểu đơn giản là giống như cách con người học, “máy học” cũng là quá trình huấn luyện máy tính dựa trên những dữ liệu, khuôn mẫu đã có nhằm hoàn thành một công việc trong tương lai một cách tốt hơn mà con người không cần thủ công can thiệp.</a:t>
            </a:r>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3</a:t>
            </a:fld>
            <a:endParaRPr lang="en-US"/>
          </a:p>
        </p:txBody>
      </p:sp>
    </p:spTree>
    <p:extLst>
      <p:ext uri="{BB962C8B-B14F-4D97-AF65-F5344CB8AC3E}">
        <p14:creationId xmlns:p14="http://schemas.microsoft.com/office/powerpoint/2010/main" val="3461447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4</a:t>
            </a:fld>
            <a:endParaRPr lang="en-US"/>
          </a:p>
        </p:txBody>
      </p:sp>
    </p:spTree>
    <p:extLst>
      <p:ext uri="{BB962C8B-B14F-4D97-AF65-F5344CB8AC3E}">
        <p14:creationId xmlns:p14="http://schemas.microsoft.com/office/powerpoint/2010/main" val="29339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LR and </a:t>
            </a:r>
            <a:r>
              <a:rPr lang="en-US" dirty="0" err="1" smtClean="0"/>
              <a:t>VpVs</a:t>
            </a:r>
            <a:r>
              <a:rPr lang="en-US" dirty="0" smtClean="0"/>
              <a:t> attribute</a:t>
            </a:r>
            <a:r>
              <a:rPr lang="en-US" baseline="0" dirty="0" smtClean="0"/>
              <a:t> is strongest one to separate facies</a:t>
            </a:r>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18</a:t>
            </a:fld>
            <a:endParaRPr lang="en-US"/>
          </a:p>
        </p:txBody>
      </p:sp>
    </p:spTree>
    <p:extLst>
      <p:ext uri="{BB962C8B-B14F-4D97-AF65-F5344CB8AC3E}">
        <p14:creationId xmlns:p14="http://schemas.microsoft.com/office/powerpoint/2010/main" val="1444581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https://www.noron.vn/post/tim-hieu-ve-confusion-matrix-trong-machine-learning-5279053053043113</a:t>
            </a:r>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21</a:t>
            </a:fld>
            <a:endParaRPr lang="en-US"/>
          </a:p>
        </p:txBody>
      </p:sp>
    </p:spTree>
    <p:extLst>
      <p:ext uri="{BB962C8B-B14F-4D97-AF65-F5344CB8AC3E}">
        <p14:creationId xmlns:p14="http://schemas.microsoft.com/office/powerpoint/2010/main" val="269585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dirty="0" smtClean="0">
                <a:solidFill>
                  <a:schemeClr val="tx1"/>
                </a:solidFill>
                <a:effectLst/>
                <a:latin typeface="+mn-lt"/>
                <a:ea typeface="+mn-ea"/>
                <a:cs typeface="+mn-cs"/>
              </a:rPr>
              <a:t>thuộc tính Lambda-Rho 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nhỏ</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vi-VN" sz="1200" kern="1200" dirty="0" smtClean="0">
                <a:solidFill>
                  <a:schemeClr val="tx1"/>
                </a:solidFill>
                <a:effectLst/>
                <a:latin typeface="+mn-lt"/>
                <a:ea typeface="+mn-ea"/>
                <a:cs typeface="+mn-cs"/>
              </a:rPr>
              <a:t> giá trị </a:t>
            </a:r>
            <a:r>
              <a:rPr lang="en-US" sz="1200" kern="1200" dirty="0" err="1" smtClean="0">
                <a:solidFill>
                  <a:schemeClr val="tx1"/>
                </a:solidFill>
                <a:effectLst/>
                <a:latin typeface="+mn-lt"/>
                <a:ea typeface="+mn-ea"/>
                <a:cs typeface="+mn-cs"/>
              </a:rPr>
              <a:t>ngưỡng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bằng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mật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lambda-rho) </a:t>
            </a:r>
            <a:r>
              <a:rPr lang="vi-VN" sz="1200" kern="1200" dirty="0" smtClean="0">
                <a:solidFill>
                  <a:schemeClr val="tx1"/>
                </a:solidFill>
                <a:effectLst/>
                <a:latin typeface="+mn-lt"/>
                <a:ea typeface="+mn-ea"/>
                <a:cs typeface="+mn-cs"/>
              </a:rPr>
              <a:t>(Hình 9) cho thấy kết quả hợp lý ở khu vực đã khoan (khu vực X), nhưng rất nhiều khu vực xa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nhiều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thường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bố</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vẻ</a:t>
            </a:r>
            <a:r>
              <a:rPr lang="vi-VN" sz="1200" kern="1200" dirty="0" smtClean="0">
                <a:solidFill>
                  <a:schemeClr val="tx1"/>
                </a:solidFill>
                <a:effectLst/>
                <a:latin typeface="+mn-lt"/>
                <a:ea typeface="+mn-ea"/>
                <a:cs typeface="+mn-cs"/>
              </a:rPr>
              <a:t> phi địa chất, đặc biệt là ở khu vực phía nam. VpVs và Mu-Rho cũng cho kết quả tương tự (Hình 10, Hình 11). Do đó, việc lựa chọn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vi-VN" sz="1200" kern="1200" dirty="0" smtClean="0">
                <a:solidFill>
                  <a:schemeClr val="tx1"/>
                </a:solidFill>
                <a:effectLst/>
                <a:latin typeface="+mn-lt"/>
                <a:ea typeface="+mn-ea"/>
                <a:cs typeface="+mn-cs"/>
              </a:rPr>
              <a:t> thuộc tính tốt nhất để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vi-VN" sz="1200" kern="1200" dirty="0" smtClean="0">
                <a:solidFill>
                  <a:schemeClr val="tx1"/>
                </a:solidFill>
                <a:effectLst/>
                <a:latin typeface="+mn-lt"/>
                <a:ea typeface="+mn-ea"/>
                <a:cs typeface="+mn-cs"/>
              </a:rPr>
              <a:t> trong trường hợp này là rất khó khăn và rủi ro. Do đó,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rủi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ro</a:t>
            </a:r>
            <a:r>
              <a:rPr lang="en-US" sz="1200" kern="1200" dirty="0" smtClean="0">
                <a:solidFill>
                  <a:schemeClr val="tx1"/>
                </a:solidFill>
                <a:effectLst/>
                <a:latin typeface="+mn-lt"/>
                <a:ea typeface="+mn-ea"/>
                <a:cs typeface="+mn-cs"/>
              </a:rPr>
              <a:t> minh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phương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biểu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đồ</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chéo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crossplot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thuộc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vi-VN" sz="1200" kern="1200" dirty="0" smtClean="0">
                <a:solidFill>
                  <a:schemeClr val="tx1"/>
                </a:solidFill>
                <a:effectLst/>
                <a:latin typeface="+mn-lt"/>
                <a:ea typeface="+mn-ea"/>
                <a:cs typeface="+mn-cs"/>
              </a:rPr>
              <a:t> Lambda-Rho và Mu-Rho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vi-VN" sz="1200" kern="1200" dirty="0" smtClean="0">
                <a:solidFill>
                  <a:schemeClr val="tx1"/>
                </a:solidFill>
                <a:effectLst/>
                <a:latin typeface="+mn-lt"/>
                <a:ea typeface="+mn-ea"/>
                <a:cs typeface="+mn-cs"/>
              </a:rPr>
              <a:t>sử dụng (Hình 12 bên trái).</a:t>
            </a:r>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28</a:t>
            </a:fld>
            <a:endParaRPr lang="en-US"/>
          </a:p>
        </p:txBody>
      </p:sp>
    </p:spTree>
    <p:extLst>
      <p:ext uri="{BB962C8B-B14F-4D97-AF65-F5344CB8AC3E}">
        <p14:creationId xmlns:p14="http://schemas.microsoft.com/office/powerpoint/2010/main" val="623610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6" y="1052143"/>
            <a:ext cx="11603865"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100" y="6571488"/>
            <a:ext cx="12268200" cy="573025"/>
          </a:xfrm>
          <a:prstGeom prst="rect">
            <a:avLst/>
          </a:prstGeom>
        </p:spPr>
      </p:pic>
      <p:sp>
        <p:nvSpPr>
          <p:cNvPr id="11" name="Slide Number Placeholder 4"/>
          <p:cNvSpPr txBox="1">
            <a:spLocks/>
          </p:cNvSpPr>
          <p:nvPr userDrawn="1"/>
        </p:nvSpPr>
        <p:spPr bwMode="gray">
          <a:xfrm>
            <a:off x="11176001" y="6571488"/>
            <a:ext cx="711200"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A8C2EF9-055B-4194-8EE9-C8D4C2B5DED7}" type="slidenum">
              <a:rPr lang="en-US" sz="1400" b="1" smtClean="0">
                <a:solidFill>
                  <a:prstClr val="white"/>
                </a:solidFill>
                <a:latin typeface="Times New Roman" panose="02020603050405020304" pitchFamily="18" charset="0"/>
                <a:cs typeface="Times New Roman" panose="02020603050405020304" pitchFamily="18" charset="0"/>
              </a:rPr>
              <a:pPr algn="r"/>
              <a:t>‹#›</a:t>
            </a:fld>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1408615" y="222422"/>
            <a:ext cx="10083169" cy="605739"/>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60910760"/>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633" y="6571488"/>
            <a:ext cx="12244064" cy="573025"/>
          </a:xfrm>
          <a:prstGeom prst="rect">
            <a:avLst/>
          </a:prstGeom>
        </p:spPr>
      </p:pic>
      <p:sp>
        <p:nvSpPr>
          <p:cNvPr id="11" name="Slide Number Placeholder 4"/>
          <p:cNvSpPr txBox="1">
            <a:spLocks/>
          </p:cNvSpPr>
          <p:nvPr userDrawn="1"/>
        </p:nvSpPr>
        <p:spPr bwMode="gray">
          <a:xfrm>
            <a:off x="11498997" y="6576966"/>
            <a:ext cx="711200"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A8C2EF9-055B-4194-8EE9-C8D4C2B5DED7}" type="slidenum">
              <a:rPr lang="en-US" sz="1400" b="1" smtClean="0">
                <a:solidFill>
                  <a:prstClr val="white"/>
                </a:solidFill>
                <a:latin typeface="Times New Roman" panose="02020603050405020304" pitchFamily="18" charset="0"/>
              </a:rPr>
              <a:pPr algn="r"/>
              <a:t>‹#›</a:t>
            </a:fld>
            <a:endParaRPr lang="en-US" sz="1400" b="1" dirty="0">
              <a:solidFill>
                <a:prstClr val="white"/>
              </a:solidFill>
              <a:latin typeface="Times New Roman" panose="02020603050405020304" pitchFamily="18" charset="0"/>
            </a:endParaRPr>
          </a:p>
        </p:txBody>
      </p:sp>
      <p:sp>
        <p:nvSpPr>
          <p:cNvPr id="2" name="Title 1"/>
          <p:cNvSpPr>
            <a:spLocks noGrp="1"/>
          </p:cNvSpPr>
          <p:nvPr>
            <p:ph type="title"/>
          </p:nvPr>
        </p:nvSpPr>
        <p:spPr>
          <a:xfrm>
            <a:off x="1408615" y="222422"/>
            <a:ext cx="10083169" cy="60573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217037687"/>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a:xfrm>
            <a:off x="11582400" y="6522308"/>
            <a:ext cx="609600" cy="261938"/>
          </a:xfrm>
          <a:prstGeom prst="rect">
            <a:avLst/>
          </a:prstGeom>
        </p:spPr>
        <p:txBody>
          <a:bodyPr/>
          <a:lstStyle>
            <a:lvl1pPr>
              <a:defRPr>
                <a:solidFill>
                  <a:srgbClr val="0075AB"/>
                </a:solidFill>
                <a:latin typeface="Times New Roman" panose="02020603050405020304" pitchFamily="18" charset="0"/>
              </a:defRPr>
            </a:lvl1pPr>
          </a:lstStyle>
          <a:p>
            <a:fld id="{BA8C2EF9-055B-4194-8EE9-C8D4C2B5DED7}" type="slidenum">
              <a:rPr lang="en-US" smtClean="0"/>
              <a:pPr/>
              <a:t>‹#›</a:t>
            </a:fld>
            <a:endParaRPr lang="en-US" dirty="0"/>
          </a:p>
        </p:txBody>
      </p:sp>
    </p:spTree>
    <p:extLst>
      <p:ext uri="{BB962C8B-B14F-4D97-AF65-F5344CB8AC3E}">
        <p14:creationId xmlns:p14="http://schemas.microsoft.com/office/powerpoint/2010/main" val="3953344712"/>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5ABDE9-367B-4F64-922F-960CA0BEB5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A17443CC-4B18-476A-A04A-23A965FB17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A5E96DAD-F5AC-46A5-A1FD-B9E7A9AF1A5B}"/>
              </a:ext>
            </a:extLst>
          </p:cNvPr>
          <p:cNvSpPr>
            <a:spLocks noGrp="1"/>
          </p:cNvSpPr>
          <p:nvPr>
            <p:ph type="dt" sz="half" idx="10"/>
          </p:nvPr>
        </p:nvSpPr>
        <p:spPr/>
        <p:txBody>
          <a:bodyPr/>
          <a:lstStyle/>
          <a:p>
            <a:fld id="{90CE3C05-3C01-4BBA-A121-EAAB8B6CF6DD}" type="datetimeFigureOut">
              <a:rPr lang="en-US" smtClean="0"/>
              <a:t>10/17/2022</a:t>
            </a:fld>
            <a:endParaRPr lang="en-US"/>
          </a:p>
        </p:txBody>
      </p:sp>
      <p:sp>
        <p:nvSpPr>
          <p:cNvPr id="5" name="Footer Placeholder 4">
            <a:extLst>
              <a:ext uri="{FF2B5EF4-FFF2-40B4-BE49-F238E27FC236}">
                <a16:creationId xmlns="" xmlns:a16="http://schemas.microsoft.com/office/drawing/2014/main" id="{44FB0F2C-53DB-4857-B9E9-6C19D8FB2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CF99A74-25FA-43B4-9E2E-818DADFFAC1D}"/>
              </a:ext>
            </a:extLst>
          </p:cNvPr>
          <p:cNvSpPr>
            <a:spLocks noGrp="1"/>
          </p:cNvSpPr>
          <p:nvPr>
            <p:ph type="sldNum" sz="quarter" idx="12"/>
          </p:nvPr>
        </p:nvSpPr>
        <p:spPr/>
        <p:txBody>
          <a:bodyPr/>
          <a:lstStyle/>
          <a:p>
            <a:fld id="{721CC8C4-EA0E-4A6A-9E66-6AEF903E3929}" type="slidenum">
              <a:rPr lang="en-US" smtClean="0"/>
              <a:t>‹#›</a:t>
            </a:fld>
            <a:endParaRPr lang="en-US"/>
          </a:p>
        </p:txBody>
      </p:sp>
    </p:spTree>
    <p:extLst>
      <p:ext uri="{BB962C8B-B14F-4D97-AF65-F5344CB8AC3E}">
        <p14:creationId xmlns:p14="http://schemas.microsoft.com/office/powerpoint/2010/main" val="2219766785"/>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 Gray background">
    <p:spTree>
      <p:nvGrpSpPr>
        <p:cNvPr id="1" name=""/>
        <p:cNvGrpSpPr/>
        <p:nvPr/>
      </p:nvGrpSpPr>
      <p:grpSpPr>
        <a:xfrm>
          <a:off x="0" y="0"/>
          <a:ext cx="0" cy="0"/>
          <a:chOff x="0" y="0"/>
          <a:chExt cx="0" cy="0"/>
        </a:xfrm>
      </p:grpSpPr>
      <p:sp>
        <p:nvSpPr>
          <p:cNvPr id="7" name="Прямоугольник 6"/>
          <p:cNvSpPr/>
          <p:nvPr userDrawn="1"/>
        </p:nvSpPr>
        <p:spPr>
          <a:xfrm>
            <a:off x="0" y="6208200"/>
            <a:ext cx="12192000" cy="649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900"/>
          </a:p>
        </p:txBody>
      </p:sp>
      <p:sp>
        <p:nvSpPr>
          <p:cNvPr id="2" name="Заголовок 1"/>
          <p:cNvSpPr>
            <a:spLocks noGrp="1"/>
          </p:cNvSpPr>
          <p:nvPr>
            <p:ph type="title" hasCustomPrompt="1"/>
          </p:nvPr>
        </p:nvSpPr>
        <p:spPr>
          <a:xfrm>
            <a:off x="407194" y="368300"/>
            <a:ext cx="11377800" cy="992689"/>
          </a:xfrm>
          <a:prstGeom prst="rect">
            <a:avLst/>
          </a:prstGeom>
        </p:spPr>
        <p:txBody>
          <a:bodyPr/>
          <a:lstStyle/>
          <a:p>
            <a:r>
              <a:rPr lang="en-US" dirty="0"/>
              <a:t>Rock Flow Dynamics — write here the main idea of your slide</a:t>
            </a:r>
            <a:endParaRPr lang="ru-RU" dirty="0"/>
          </a:p>
        </p:txBody>
      </p:sp>
      <p:pic>
        <p:nvPicPr>
          <p:cNvPr id="4" name="Рисунок 3">
            <a:extLst>
              <a:ext uri="{FF2B5EF4-FFF2-40B4-BE49-F238E27FC236}">
                <a16:creationId xmlns="" xmlns:a16="http://schemas.microsoft.com/office/drawing/2014/main" id="{9920D2AC-3696-4419-A5CE-9446880F6F1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93963" y="6357212"/>
            <a:ext cx="1314000" cy="351488"/>
          </a:xfrm>
          <a:prstGeom prst="rect">
            <a:avLst/>
          </a:prstGeom>
        </p:spPr>
      </p:pic>
      <p:sp>
        <p:nvSpPr>
          <p:cNvPr id="5" name="Slide Number Placeholder 5">
            <a:extLst>
              <a:ext uri="{FF2B5EF4-FFF2-40B4-BE49-F238E27FC236}">
                <a16:creationId xmlns="" xmlns:a16="http://schemas.microsoft.com/office/drawing/2014/main" id="{4CD7E9B1-2605-4B07-B576-FFB16A0A54BA}"/>
              </a:ext>
            </a:extLst>
          </p:cNvPr>
          <p:cNvSpPr txBox="1">
            <a:spLocks/>
          </p:cNvSpPr>
          <p:nvPr userDrawn="1"/>
        </p:nvSpPr>
        <p:spPr>
          <a:xfrm>
            <a:off x="11588382" y="6307811"/>
            <a:ext cx="450000" cy="450000"/>
          </a:xfrm>
          <a:prstGeom prst="rect">
            <a:avLst/>
          </a:prstGeom>
          <a:noFill/>
        </p:spPr>
        <p:txBody>
          <a:bodyPr anchor="ctr"/>
          <a:lstStyle>
            <a:defPPr>
              <a:defRPr lang="ru-RU"/>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F7787E-7185-A248-B76C-824574117B96}" type="slidenum">
              <a:rPr lang="ru-RU" sz="1600" b="0" smtClean="0">
                <a:solidFill>
                  <a:schemeClr val="accent1"/>
                </a:solidFill>
              </a:rPr>
              <a:pPr/>
              <a:t>‹#›</a:t>
            </a:fld>
            <a:endParaRPr lang="ru-RU" sz="1600" b="0" dirty="0">
              <a:solidFill>
                <a:schemeClr val="accent1"/>
              </a:solidFill>
            </a:endParaRPr>
          </a:p>
        </p:txBody>
      </p:sp>
      <p:cxnSp>
        <p:nvCxnSpPr>
          <p:cNvPr id="6" name="Прямая соединительная линия 5">
            <a:extLst>
              <a:ext uri="{FF2B5EF4-FFF2-40B4-BE49-F238E27FC236}">
                <a16:creationId xmlns="" xmlns:a16="http://schemas.microsoft.com/office/drawing/2014/main" id="{7FC07F5A-4E4D-4A58-AF46-2919164AF634}"/>
              </a:ext>
            </a:extLst>
          </p:cNvPr>
          <p:cNvCxnSpPr/>
          <p:nvPr userDrawn="1"/>
        </p:nvCxnSpPr>
        <p:spPr>
          <a:xfrm>
            <a:off x="11493053" y="6298956"/>
            <a:ext cx="0" cy="468000"/>
          </a:xfrm>
          <a:prstGeom prst="line">
            <a:avLst/>
          </a:prstGeom>
          <a:ln>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8057032"/>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4" name="Footer Placeholder 3"/>
          <p:cNvSpPr>
            <a:spLocks noGrp="1"/>
          </p:cNvSpPr>
          <p:nvPr>
            <p:ph type="ftr" sz="quarter" idx="10"/>
          </p:nvPr>
        </p:nvSpPr>
        <p:spPr>
          <a:xfrm>
            <a:off x="7620000" y="6483351"/>
            <a:ext cx="2844800" cy="244475"/>
          </a:xfrm>
          <a:prstGeom prst="rect">
            <a:avLst/>
          </a:prstGeom>
        </p:spPr>
        <p:txBody>
          <a:bodyPr/>
          <a:lstStyle>
            <a:lvl1pPr>
              <a:defRPr/>
            </a:lvl1pPr>
          </a:lstStyle>
          <a:p>
            <a:endParaRPr lang="en-US" dirty="0"/>
          </a:p>
        </p:txBody>
      </p:sp>
      <p:sp>
        <p:nvSpPr>
          <p:cNvPr id="5" name="Slide Number Placeholder 4"/>
          <p:cNvSpPr>
            <a:spLocks noGrp="1"/>
          </p:cNvSpPr>
          <p:nvPr>
            <p:ph type="sldNum" sz="quarter" idx="11"/>
          </p:nvPr>
        </p:nvSpPr>
        <p:spPr>
          <a:xfrm>
            <a:off x="10566400" y="6477000"/>
            <a:ext cx="1117600" cy="261938"/>
          </a:xfrm>
          <a:prstGeom prst="rect">
            <a:avLst/>
          </a:prstGeom>
        </p:spPr>
        <p:txBody>
          <a:bodyPr/>
          <a:lstStyle>
            <a:lvl1pPr>
              <a:defRPr/>
            </a:lvl1pPr>
          </a:lstStyle>
          <a:p>
            <a:fld id="{0A5F6415-FEF1-461A-893F-F90DE1D65BEC}" type="slidenum">
              <a:rPr lang="en-US"/>
              <a:pPr/>
              <a:t>‹#›</a:t>
            </a:fld>
            <a:endParaRPr lang="en-US" dirty="0"/>
          </a:p>
        </p:txBody>
      </p:sp>
      <p:sp>
        <p:nvSpPr>
          <p:cNvPr id="6" name="Date Placeholder 5"/>
          <p:cNvSpPr>
            <a:spLocks noGrp="1"/>
          </p:cNvSpPr>
          <p:nvPr>
            <p:ph type="dt" sz="half" idx="12"/>
          </p:nvPr>
        </p:nvSpPr>
        <p:spPr>
          <a:xfrm>
            <a:off x="4978400" y="6477000"/>
            <a:ext cx="2540000" cy="261938"/>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24159964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06400" y="152401"/>
            <a:ext cx="8229600" cy="563563"/>
          </a:xfrm>
          <a:prstGeom prst="rect">
            <a:avLst/>
          </a:prstGeom>
        </p:spPr>
        <p:txBody>
          <a:bodyPr/>
          <a:lstStyle/>
          <a:p>
            <a:r>
              <a:rPr lang="en-US" smtClean="0"/>
              <a:t>Click to edit Master title style</a:t>
            </a:r>
            <a:endParaRPr lang="en-US"/>
          </a:p>
        </p:txBody>
      </p:sp>
      <p:sp>
        <p:nvSpPr>
          <p:cNvPr id="3" name="Footer Placeholder 2"/>
          <p:cNvSpPr>
            <a:spLocks noGrp="1"/>
          </p:cNvSpPr>
          <p:nvPr>
            <p:ph type="ftr" sz="quarter" idx="10"/>
          </p:nvPr>
        </p:nvSpPr>
        <p:spPr>
          <a:xfrm>
            <a:off x="7620000" y="6483351"/>
            <a:ext cx="2844800" cy="244475"/>
          </a:xfrm>
          <a:prstGeom prst="rect">
            <a:avLst/>
          </a:prstGeom>
        </p:spPr>
        <p:txBody>
          <a:bodyPr/>
          <a:lstStyle>
            <a:lvl1pPr>
              <a:defRPr/>
            </a:lvl1pPr>
          </a:lstStyle>
          <a:p>
            <a:endParaRPr lang="en-US"/>
          </a:p>
        </p:txBody>
      </p:sp>
      <p:sp>
        <p:nvSpPr>
          <p:cNvPr id="4" name="Slide Number Placeholder 3"/>
          <p:cNvSpPr>
            <a:spLocks noGrp="1"/>
          </p:cNvSpPr>
          <p:nvPr>
            <p:ph type="sldNum" sz="quarter" idx="11"/>
          </p:nvPr>
        </p:nvSpPr>
        <p:spPr>
          <a:xfrm>
            <a:off x="10566400" y="6477000"/>
            <a:ext cx="1117600" cy="261938"/>
          </a:xfrm>
          <a:prstGeom prst="rect">
            <a:avLst/>
          </a:prstGeom>
        </p:spPr>
        <p:txBody>
          <a:bodyPr/>
          <a:lstStyle>
            <a:lvl1pPr>
              <a:defRPr/>
            </a:lvl1pPr>
          </a:lstStyle>
          <a:p>
            <a:fld id="{7D18C7EA-DED3-4A76-9D56-57529D2B0313}" type="slidenum">
              <a:rPr lang="en-US"/>
              <a:pPr/>
              <a:t>‹#›</a:t>
            </a:fld>
            <a:endParaRPr lang="en-US"/>
          </a:p>
        </p:txBody>
      </p:sp>
      <p:sp>
        <p:nvSpPr>
          <p:cNvPr id="5" name="Date Placeholder 4"/>
          <p:cNvSpPr>
            <a:spLocks noGrp="1"/>
          </p:cNvSpPr>
          <p:nvPr>
            <p:ph type="dt" sz="half" idx="12"/>
          </p:nvPr>
        </p:nvSpPr>
        <p:spPr>
          <a:xfrm>
            <a:off x="4978400" y="6477000"/>
            <a:ext cx="2540000" cy="261938"/>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4410611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150" name="Freeform 126"/>
          <p:cNvSpPr>
            <a:spLocks/>
          </p:cNvSpPr>
          <p:nvPr/>
        </p:nvSpPr>
        <p:spPr bwMode="gray">
          <a:xfrm>
            <a:off x="-16933" y="342900"/>
            <a:ext cx="8043333" cy="679450"/>
          </a:xfrm>
          <a:custGeom>
            <a:avLst/>
            <a:gdLst/>
            <a:ahLst/>
            <a:cxnLst>
              <a:cxn ang="0">
                <a:pos x="0" y="0"/>
              </a:cxn>
              <a:cxn ang="0">
                <a:pos x="3800" y="0"/>
              </a:cxn>
              <a:cxn ang="0">
                <a:pos x="3456" y="428"/>
              </a:cxn>
            </a:cxnLst>
            <a:rect l="0" t="0" r="r" b="b"/>
            <a:pathLst>
              <a:path w="3800" h="428">
                <a:moveTo>
                  <a:pt x="0" y="0"/>
                </a:moveTo>
                <a:lnTo>
                  <a:pt x="3800" y="0"/>
                </a:lnTo>
                <a:lnTo>
                  <a:pt x="3456" y="428"/>
                </a:lnTo>
              </a:path>
            </a:pathLst>
          </a:custGeom>
          <a:noFill/>
          <a:ln w="9525">
            <a:noFill/>
            <a:round/>
            <a:headEnd/>
            <a:tailEnd/>
          </a:ln>
          <a:effectLst/>
        </p:spPr>
        <p:txBody>
          <a:bodyPr wrap="none" anchor="ctr"/>
          <a:lstStyle/>
          <a:p>
            <a:pPr defTabSz="685800" fontAlgn="base">
              <a:spcBef>
                <a:spcPct val="0"/>
              </a:spcBef>
              <a:spcAft>
                <a:spcPct val="0"/>
              </a:spcAft>
              <a:defRPr/>
            </a:pPr>
            <a:endParaRPr lang="en-US" sz="1350">
              <a:solidFill>
                <a:prstClr val="black"/>
              </a:solidFill>
              <a:latin typeface="Times New Roman" panose="02020603050405020304" pitchFamily="18" charset="0"/>
            </a:endParaRPr>
          </a:p>
        </p:txBody>
      </p:sp>
      <p:sp>
        <p:nvSpPr>
          <p:cNvPr id="1027" name="Rectangle 3"/>
          <p:cNvSpPr>
            <a:spLocks noGrp="1" noChangeArrowheads="1"/>
          </p:cNvSpPr>
          <p:nvPr>
            <p:ph type="body" idx="1"/>
          </p:nvPr>
        </p:nvSpPr>
        <p:spPr bwMode="gray">
          <a:xfrm>
            <a:off x="263741" y="1066800"/>
            <a:ext cx="11597703" cy="5334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8" name="Group 27"/>
          <p:cNvGrpSpPr/>
          <p:nvPr userDrawn="1"/>
        </p:nvGrpSpPr>
        <p:grpSpPr>
          <a:xfrm>
            <a:off x="60957" y="739254"/>
            <a:ext cx="12028373" cy="166329"/>
            <a:chOff x="45717" y="739253"/>
            <a:chExt cx="9021280" cy="166329"/>
          </a:xfrm>
        </p:grpSpPr>
        <p:sp>
          <p:nvSpPr>
            <p:cNvPr id="29" name="Right Triangle 28"/>
            <p:cNvSpPr/>
            <p:nvPr/>
          </p:nvSpPr>
          <p:spPr>
            <a:xfrm>
              <a:off x="942529" y="749652"/>
              <a:ext cx="113932" cy="141763"/>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Times New Roman" panose="02020603050405020304" pitchFamily="18" charset="0"/>
              </a:endParaRPr>
            </a:p>
          </p:txBody>
        </p:sp>
        <p:sp>
          <p:nvSpPr>
            <p:cNvPr id="30" name="Rounded Rectangle 29"/>
            <p:cNvSpPr/>
            <p:nvPr/>
          </p:nvSpPr>
          <p:spPr>
            <a:xfrm>
              <a:off x="45720" y="739253"/>
              <a:ext cx="906779" cy="162563"/>
            </a:xfrm>
            <a:prstGeom prst="roundRect">
              <a:avLst>
                <a:gd name="adj" fmla="val 29490"/>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Times New Roman" panose="02020603050405020304" pitchFamily="18" charset="0"/>
              </a:endParaRPr>
            </a:p>
          </p:txBody>
        </p:sp>
        <p:sp>
          <p:nvSpPr>
            <p:cNvPr id="31" name="Rounded Rectangle 30"/>
            <p:cNvSpPr/>
            <p:nvPr/>
          </p:nvSpPr>
          <p:spPr>
            <a:xfrm>
              <a:off x="45718" y="848425"/>
              <a:ext cx="9021279" cy="55416"/>
            </a:xfrm>
            <a:prstGeom prst="round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Times New Roman" panose="02020603050405020304" pitchFamily="18" charset="0"/>
              </a:endParaRPr>
            </a:p>
          </p:txBody>
        </p:sp>
        <p:pic>
          <p:nvPicPr>
            <p:cNvPr id="32" name="Picture 3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5717" y="741189"/>
              <a:ext cx="121909" cy="164393"/>
            </a:xfrm>
            <a:prstGeom prst="rect">
              <a:avLst/>
            </a:prstGeom>
          </p:spPr>
        </p:pic>
      </p:grpSp>
      <p:sp>
        <p:nvSpPr>
          <p:cNvPr id="12" name="Slide Number Placeholder 4"/>
          <p:cNvSpPr txBox="1">
            <a:spLocks/>
          </p:cNvSpPr>
          <p:nvPr userDrawn="1"/>
        </p:nvSpPr>
        <p:spPr bwMode="gray">
          <a:xfrm>
            <a:off x="11611626" y="6591864"/>
            <a:ext cx="617951"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BA8C2EF9-055B-4194-8EE9-C8D4C2B5DED7}" type="slidenum">
              <a:rPr lang="en-US" sz="1400" b="1" smtClean="0">
                <a:solidFill>
                  <a:srgbClr val="254061"/>
                </a:solidFill>
                <a:latin typeface="Times New Roman" panose="02020603050405020304" pitchFamily="18" charset="0"/>
                <a:cs typeface="Times New Roman" panose="02020603050405020304" pitchFamily="18" charset="0"/>
              </a:rPr>
              <a:pPr algn="r">
                <a:defRPr/>
              </a:pPr>
              <a:t>‹#›</a:t>
            </a:fld>
            <a:endParaRPr lang="en-US" sz="1400" b="1" dirty="0">
              <a:solidFill>
                <a:srgbClr val="254061"/>
              </a:solidFill>
              <a:latin typeface="Times New Roman" panose="02020603050405020304" pitchFamily="18" charset="0"/>
              <a:cs typeface="Times New Roman" panose="02020603050405020304" pitchFamily="18" charset="0"/>
            </a:endParaRPr>
          </a:p>
        </p:txBody>
      </p:sp>
      <p:pic>
        <p:nvPicPr>
          <p:cNvPr id="13" name="Picture 12" descr="A picture containing drawing&#10;&#10;Description automatically generated">
            <a:extLst>
              <a:ext uri="{FF2B5EF4-FFF2-40B4-BE49-F238E27FC236}">
                <a16:creationId xmlns="" xmlns:a16="http://schemas.microsoft.com/office/drawing/2014/main" id="{90B643CB-0786-4641-AD37-DDC177A754F4}"/>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1550513" y="38841"/>
            <a:ext cx="514978" cy="789320"/>
          </a:xfrm>
          <a:prstGeom prst="rect">
            <a:avLst/>
          </a:prstGeom>
        </p:spPr>
      </p:pic>
      <p:pic>
        <p:nvPicPr>
          <p:cNvPr id="14" name="Picture 13"/>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8825" y="30829"/>
            <a:ext cx="1241637" cy="692476"/>
          </a:xfrm>
          <a:prstGeom prst="rect">
            <a:avLst/>
          </a:prstGeom>
        </p:spPr>
      </p:pic>
    </p:spTree>
    <p:extLst>
      <p:ext uri="{BB962C8B-B14F-4D97-AF65-F5344CB8AC3E}">
        <p14:creationId xmlns:p14="http://schemas.microsoft.com/office/powerpoint/2010/main" val="23232256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683" r:id="rId4"/>
    <p:sldLayoutId id="2147483686" r:id="rId5"/>
    <p:sldLayoutId id="2147483687" r:id="rId6"/>
    <p:sldLayoutId id="2147483688" r:id="rId7"/>
  </p:sldLayoutIdLst>
  <p:transition spd="slow">
    <p:wipe/>
  </p:transition>
  <p:hf hdr="0" dt="0"/>
  <p:txStyles>
    <p:title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p:titleStyle>
    <p:bodyStyle>
      <a:lvl1pPr marL="257175" indent="-257175" algn="l" rtl="0" eaLnBrk="1" fontAlgn="base" hangingPunct="1">
        <a:spcBef>
          <a:spcPct val="20000"/>
        </a:spcBef>
        <a:spcAft>
          <a:spcPct val="0"/>
        </a:spcAft>
        <a:buClr>
          <a:schemeClr val="tx2"/>
        </a:buClr>
        <a:buFont typeface="Wingdings" pitchFamily="2" charset="2"/>
        <a:buChar char="v"/>
        <a:defRPr sz="2100">
          <a:solidFill>
            <a:srgbClr val="002060"/>
          </a:solidFill>
          <a:latin typeface="+mj-lt"/>
          <a:ea typeface="+mn-ea"/>
          <a:cs typeface="+mn-cs"/>
        </a:defRPr>
      </a:lvl1pPr>
      <a:lvl2pPr marL="557213" indent="-214313" algn="l" rtl="0" eaLnBrk="1" fontAlgn="base" hangingPunct="1">
        <a:spcBef>
          <a:spcPct val="20000"/>
        </a:spcBef>
        <a:spcAft>
          <a:spcPct val="0"/>
        </a:spcAft>
        <a:buClr>
          <a:schemeClr val="accent1"/>
        </a:buClr>
        <a:buFont typeface="Wingdings" pitchFamily="2" charset="2"/>
        <a:buChar char="§"/>
        <a:defRPr sz="1950">
          <a:solidFill>
            <a:srgbClr val="002060"/>
          </a:solidFill>
          <a:latin typeface="+mj-lt"/>
        </a:defRPr>
      </a:lvl2pPr>
      <a:lvl3pPr marL="857250" indent="-171450" algn="l" rtl="0" eaLnBrk="1" fontAlgn="base" hangingPunct="1">
        <a:spcBef>
          <a:spcPct val="20000"/>
        </a:spcBef>
        <a:spcAft>
          <a:spcPct val="0"/>
        </a:spcAft>
        <a:buClr>
          <a:schemeClr val="accent2"/>
        </a:buClr>
        <a:buChar char="•"/>
        <a:defRPr sz="1800">
          <a:solidFill>
            <a:srgbClr val="002060"/>
          </a:solidFill>
          <a:latin typeface="+mj-lt"/>
        </a:defRPr>
      </a:lvl3pPr>
      <a:lvl4pPr marL="1200150" indent="-171450" algn="l" rtl="0" eaLnBrk="1" fontAlgn="base" hangingPunct="1">
        <a:spcBef>
          <a:spcPct val="20000"/>
        </a:spcBef>
        <a:spcAft>
          <a:spcPct val="0"/>
        </a:spcAft>
        <a:buChar char="–"/>
        <a:defRPr sz="1500">
          <a:solidFill>
            <a:srgbClr val="002060"/>
          </a:solidFill>
          <a:latin typeface="+mj-lt"/>
        </a:defRPr>
      </a:lvl4pPr>
      <a:lvl5pPr marL="1543050" indent="-171450" algn="l" rtl="0" eaLnBrk="1" fontAlgn="base" hangingPunct="1">
        <a:spcBef>
          <a:spcPct val="20000"/>
        </a:spcBef>
        <a:spcAft>
          <a:spcPct val="0"/>
        </a:spcAft>
        <a:buChar char="»"/>
        <a:defRPr sz="1500">
          <a:solidFill>
            <a:srgbClr val="002060"/>
          </a:solidFill>
          <a:latin typeface="+mj-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Nhac%20Clip/Phim%20bien%20dong%20HKCN%20(sua%20thang%208)%20(lan%208).mp4" TargetMode="External"/><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Nhac%20Clip/Clip%20Qu&#7889;c%20ca%20c&#7901;%20T&#7893;%20qu&#7889;c.mp4" TargetMode="External"/><Relationship Id="rId5" Type="http://schemas.openxmlformats.org/officeDocument/2006/relationships/image" Target="../media/image7.jpeg"/><Relationship Id="rId4" Type="http://schemas.openxmlformats.org/officeDocument/2006/relationships/hyperlink" Target="Nhac%20Clip/Clip%20Ch&#224;o%20c&#7901;%20tr&#234;n%20bi&#7875;n.mp4" TargetMode="External"/><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cikit-learn.org/stable/modules/cross_validation.html"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hyperlink" Target="https://scikit-learn.org/stable/modules/generated/sklearn.ensemble.RandomForestClassifier.html"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ata-flair.training/blogs/machine-learning-tutori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data-flair.training/blogs/machine-learning-tutoria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flair.training/blogs/machine-learning-tutorial/" TargetMode="External"/><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drawing&#10;&#10;Description automatically generated">
            <a:hlinkClick r:id="rId4" action="ppaction://hlinkfile"/>
            <a:extLst>
              <a:ext uri="{FF2B5EF4-FFF2-40B4-BE49-F238E27FC236}">
                <a16:creationId xmlns="" xmlns:a16="http://schemas.microsoft.com/office/drawing/2014/main" id="{90B643CB-0786-4641-AD37-DDC177A754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560" y="82317"/>
            <a:ext cx="724848" cy="986629"/>
          </a:xfrm>
          <a:prstGeom prst="rect">
            <a:avLst/>
          </a:prstGeom>
        </p:spPr>
      </p:pic>
      <p:pic>
        <p:nvPicPr>
          <p:cNvPr id="10" name="Picture 9" descr="A picture containing drawing&#10;&#10;Description automatically generated">
            <a:hlinkClick r:id="rId6" action="ppaction://hlinkfile"/>
            <a:extLst>
              <a:ext uri="{FF2B5EF4-FFF2-40B4-BE49-F238E27FC236}">
                <a16:creationId xmlns="" xmlns:a16="http://schemas.microsoft.com/office/drawing/2014/main" id="{A980477F-922C-448F-9435-B24DC72B459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63329" y="175252"/>
            <a:ext cx="563989" cy="680902"/>
          </a:xfrm>
          <a:prstGeom prst="rect">
            <a:avLst/>
          </a:prstGeom>
        </p:spPr>
      </p:pic>
      <p:pic>
        <p:nvPicPr>
          <p:cNvPr id="12" name="Picture 11" descr="A picture containing drawing&#10;&#10;Description automatically generated">
            <a:hlinkClick r:id="rId8" action="ppaction://hlinkfile"/>
            <a:extLst>
              <a:ext uri="{FF2B5EF4-FFF2-40B4-BE49-F238E27FC236}">
                <a16:creationId xmlns="" xmlns:a16="http://schemas.microsoft.com/office/drawing/2014/main" id="{82695C02-5D9D-400D-AC99-44C4CAC1FA3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782192" y="175252"/>
            <a:ext cx="1290538" cy="677108"/>
          </a:xfrm>
          <a:prstGeom prst="rect">
            <a:avLst/>
          </a:prstGeom>
        </p:spPr>
      </p:pic>
      <p:sp>
        <p:nvSpPr>
          <p:cNvPr id="7" name="Rectangle 2"/>
          <p:cNvSpPr txBox="1">
            <a:spLocks noChangeArrowheads="1"/>
          </p:cNvSpPr>
          <p:nvPr/>
        </p:nvSpPr>
        <p:spPr>
          <a:xfrm>
            <a:off x="1905000" y="2209800"/>
            <a:ext cx="8610600" cy="1295400"/>
          </a:xfrm>
          <a:prstGeom prst="rect">
            <a:avLst/>
          </a:prstGeom>
        </p:spPr>
        <p:txBody>
          <a:bodyPr/>
          <a:lstStyle>
            <a:lvl1pPr algn="l"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3200">
                <a:solidFill>
                  <a:schemeClr val="tx2"/>
                </a:solidFill>
                <a:latin typeface="Arial" charset="0"/>
              </a:defRPr>
            </a:lvl2pPr>
            <a:lvl3pPr algn="l" rtl="0" eaLnBrk="1" fontAlgn="base" hangingPunct="1">
              <a:spcBef>
                <a:spcPct val="0"/>
              </a:spcBef>
              <a:spcAft>
                <a:spcPct val="0"/>
              </a:spcAft>
              <a:defRPr sz="3200">
                <a:solidFill>
                  <a:schemeClr val="tx2"/>
                </a:solidFill>
                <a:latin typeface="Arial" charset="0"/>
              </a:defRPr>
            </a:lvl3pPr>
            <a:lvl4pPr algn="l" rtl="0" eaLnBrk="1" fontAlgn="base" hangingPunct="1">
              <a:spcBef>
                <a:spcPct val="0"/>
              </a:spcBef>
              <a:spcAft>
                <a:spcPct val="0"/>
              </a:spcAft>
              <a:defRPr sz="3200">
                <a:solidFill>
                  <a:schemeClr val="tx2"/>
                </a:solidFill>
                <a:latin typeface="Arial" charset="0"/>
              </a:defRPr>
            </a:lvl4pPr>
            <a:lvl5pPr algn="l" rtl="0" eaLnBrk="1" fontAlgn="base" hangingPunct="1">
              <a:spcBef>
                <a:spcPct val="0"/>
              </a:spcBef>
              <a:spcAft>
                <a:spcPct val="0"/>
              </a:spcAft>
              <a:defRPr sz="3200">
                <a:solidFill>
                  <a:schemeClr val="tx2"/>
                </a:solidFill>
                <a:latin typeface="Arial" charset="0"/>
              </a:defRPr>
            </a:lvl5pPr>
            <a:lvl6pPr marL="457200" algn="l" rtl="0" eaLnBrk="1" fontAlgn="base" hangingPunct="1">
              <a:spcBef>
                <a:spcPct val="0"/>
              </a:spcBef>
              <a:spcAft>
                <a:spcPct val="0"/>
              </a:spcAft>
              <a:defRPr sz="3200">
                <a:solidFill>
                  <a:schemeClr val="tx2"/>
                </a:solidFill>
                <a:latin typeface="Arial" charset="0"/>
              </a:defRPr>
            </a:lvl6pPr>
            <a:lvl7pPr marL="914400" algn="l" rtl="0" eaLnBrk="1" fontAlgn="base" hangingPunct="1">
              <a:spcBef>
                <a:spcPct val="0"/>
              </a:spcBef>
              <a:spcAft>
                <a:spcPct val="0"/>
              </a:spcAft>
              <a:defRPr sz="3200">
                <a:solidFill>
                  <a:schemeClr val="tx2"/>
                </a:solidFill>
                <a:latin typeface="Arial" charset="0"/>
              </a:defRPr>
            </a:lvl7pPr>
            <a:lvl8pPr marL="1371600" algn="l" rtl="0" eaLnBrk="1" fontAlgn="base" hangingPunct="1">
              <a:spcBef>
                <a:spcPct val="0"/>
              </a:spcBef>
              <a:spcAft>
                <a:spcPct val="0"/>
              </a:spcAft>
              <a:defRPr sz="3200">
                <a:solidFill>
                  <a:schemeClr val="tx2"/>
                </a:solidFill>
                <a:latin typeface="Arial" charset="0"/>
              </a:defRPr>
            </a:lvl8pPr>
            <a:lvl9pPr marL="1828800" algn="l" rtl="0" eaLnBrk="1" fontAlgn="base" hangingPunct="1">
              <a:spcBef>
                <a:spcPct val="0"/>
              </a:spcBef>
              <a:spcAft>
                <a:spcPct val="0"/>
              </a:spcAft>
              <a:defRPr sz="3200">
                <a:solidFill>
                  <a:schemeClr val="tx2"/>
                </a:solidFill>
                <a:latin typeface="Arial" charset="0"/>
              </a:defRPr>
            </a:lvl9pPr>
          </a:lstStyle>
          <a:p>
            <a:pPr algn="ctr">
              <a:spcAft>
                <a:spcPts val="600"/>
              </a:spcAft>
            </a:pPr>
            <a:r>
              <a:rPr lang="en-US" sz="4000" b="1" kern="0" dirty="0" smtClean="0">
                <a:solidFill>
                  <a:schemeClr val="accent1"/>
                </a:solidFill>
              </a:rPr>
              <a:t>APPLY MACHINE LEARNING</a:t>
            </a:r>
          </a:p>
          <a:p>
            <a:pPr algn="ctr">
              <a:spcAft>
                <a:spcPts val="600"/>
              </a:spcAft>
            </a:pPr>
            <a:r>
              <a:rPr lang="en-US" sz="4000" b="1" kern="0" dirty="0" smtClean="0">
                <a:solidFill>
                  <a:schemeClr val="accent1"/>
                </a:solidFill>
              </a:rPr>
              <a:t>TO PREDICT 3D FACIES CUBE</a:t>
            </a:r>
            <a:endParaRPr lang="en-US" sz="4000" b="1" kern="0" dirty="0">
              <a:solidFill>
                <a:schemeClr val="accent1"/>
              </a:solidFill>
            </a:endParaRPr>
          </a:p>
        </p:txBody>
      </p:sp>
    </p:spTree>
    <p:extLst>
      <p:ext uri="{BB962C8B-B14F-4D97-AF65-F5344CB8AC3E}">
        <p14:creationId xmlns:p14="http://schemas.microsoft.com/office/powerpoint/2010/main" val="3384495885"/>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833" y="3100466"/>
            <a:ext cx="7772400" cy="817562"/>
          </a:xfrm>
        </p:spPr>
        <p:txBody>
          <a:bodyPr/>
          <a:lstStyle/>
          <a:p>
            <a:r>
              <a:rPr lang="en-US" dirty="0" smtClean="0"/>
              <a:t>Data preparation</a:t>
            </a:r>
            <a:endParaRPr lang="en-US" dirty="0"/>
          </a:p>
        </p:txBody>
      </p:sp>
    </p:spTree>
    <p:extLst>
      <p:ext uri="{BB962C8B-B14F-4D97-AF65-F5344CB8AC3E}">
        <p14:creationId xmlns:p14="http://schemas.microsoft.com/office/powerpoint/2010/main" val="23564641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19351"/>
            <a:ext cx="6172200" cy="563563"/>
          </a:xfrm>
        </p:spPr>
        <p:txBody>
          <a:bodyPr/>
          <a:lstStyle/>
          <a:p>
            <a:r>
              <a:rPr lang="en-US" dirty="0"/>
              <a:t>S</a:t>
            </a:r>
            <a:r>
              <a:rPr lang="en-US" dirty="0" smtClean="0"/>
              <a:t>eismic data extraction</a:t>
            </a:r>
            <a:endParaRPr lang="en-US" dirty="0"/>
          </a:p>
        </p:txBody>
      </p:sp>
      <p:pic>
        <p:nvPicPr>
          <p:cNvPr id="1026" name="Picture 2" descr="C:\Program Files\Schlumberger\Petrel 2017\Dox\HelpCenter\xml\iswt_radial_orbital_extractionof_seismic=GUID-D9ED1B0B-EAF2-4F14-95F1-F220D3F79702=1=en-US=We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1" y="1752600"/>
            <a:ext cx="5476875" cy="39909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05000" y="1219201"/>
            <a:ext cx="2819400" cy="4247317"/>
          </a:xfrm>
          <a:prstGeom prst="rect">
            <a:avLst/>
          </a:prstGeom>
          <a:noFill/>
        </p:spPr>
        <p:txBody>
          <a:bodyPr wrap="square" rtlCol="0">
            <a:spAutoFit/>
          </a:bodyPr>
          <a:lstStyle/>
          <a:p>
            <a:r>
              <a:rPr lang="en-US" dirty="0"/>
              <a:t>Seismic data extraction:</a:t>
            </a:r>
          </a:p>
          <a:p>
            <a:pPr marL="285750" indent="-285750">
              <a:buFontTx/>
              <a:buChar char="-"/>
            </a:pPr>
            <a:r>
              <a:rPr lang="en-US" dirty="0"/>
              <a:t>Orbital extraction</a:t>
            </a:r>
          </a:p>
          <a:p>
            <a:pPr marL="285750" indent="-285750">
              <a:buFontTx/>
              <a:buChar char="-"/>
            </a:pPr>
            <a:r>
              <a:rPr lang="en-US" dirty="0"/>
              <a:t>Radial extraction</a:t>
            </a:r>
          </a:p>
          <a:p>
            <a:endParaRPr lang="en-US" dirty="0"/>
          </a:p>
          <a:p>
            <a:r>
              <a:rPr lang="en-US" dirty="0"/>
              <a:t>For this study: </a:t>
            </a:r>
          </a:p>
          <a:p>
            <a:pPr marL="285750" indent="-285750">
              <a:buFontTx/>
              <a:buChar char="-"/>
            </a:pPr>
            <a:r>
              <a:rPr lang="en-US" dirty="0"/>
              <a:t>Orbital extraction</a:t>
            </a:r>
          </a:p>
          <a:p>
            <a:pPr marL="285750" indent="-285750">
              <a:buFontTx/>
              <a:buChar char="-"/>
            </a:pPr>
            <a:r>
              <a:rPr lang="en-US" dirty="0"/>
              <a:t>Radius 25 and 50m</a:t>
            </a:r>
          </a:p>
          <a:p>
            <a:r>
              <a:rPr lang="en-US" dirty="0"/>
              <a:t>(seismic grid size: 25m)</a:t>
            </a:r>
          </a:p>
          <a:p>
            <a:endParaRPr lang="en-US" dirty="0"/>
          </a:p>
          <a:p>
            <a:r>
              <a:rPr lang="en-US" dirty="0"/>
              <a:t>Seismic cubes:</a:t>
            </a:r>
          </a:p>
          <a:p>
            <a:pPr marL="285750" indent="-285750">
              <a:buFontTx/>
              <a:buChar char="-"/>
            </a:pPr>
            <a:r>
              <a:rPr lang="en-US" dirty="0" err="1"/>
              <a:t>LambdaRho</a:t>
            </a:r>
            <a:endParaRPr lang="en-US" dirty="0"/>
          </a:p>
          <a:p>
            <a:pPr marL="285750" indent="-285750">
              <a:buFontTx/>
              <a:buChar char="-"/>
            </a:pPr>
            <a:r>
              <a:rPr lang="en-US" dirty="0" err="1"/>
              <a:t>MuRho</a:t>
            </a:r>
            <a:endParaRPr lang="en-US" dirty="0"/>
          </a:p>
          <a:p>
            <a:pPr marL="285750" indent="-285750">
              <a:buFontTx/>
              <a:buChar char="-"/>
            </a:pPr>
            <a:r>
              <a:rPr lang="en-US" dirty="0" err="1"/>
              <a:t>VpVs</a:t>
            </a:r>
            <a:endParaRPr lang="en-US" dirty="0"/>
          </a:p>
          <a:p>
            <a:pPr marL="285750" indent="-285750">
              <a:buFontTx/>
              <a:buChar char="-"/>
            </a:pPr>
            <a:r>
              <a:rPr lang="en-US" dirty="0" err="1"/>
              <a:t>Zp</a:t>
            </a:r>
            <a:endParaRPr lang="en-US" dirty="0"/>
          </a:p>
          <a:p>
            <a:pPr marL="285750" indent="-285750">
              <a:buFontTx/>
              <a:buChar char="-"/>
            </a:pPr>
            <a:r>
              <a:rPr lang="en-US" dirty="0"/>
              <a:t>Density</a:t>
            </a:r>
          </a:p>
        </p:txBody>
      </p:sp>
      <p:sp>
        <p:nvSpPr>
          <p:cNvPr id="6" name="Rectangle 5"/>
          <p:cNvSpPr/>
          <p:nvPr/>
        </p:nvSpPr>
        <p:spPr>
          <a:xfrm>
            <a:off x="5105400" y="1219200"/>
            <a:ext cx="1981200" cy="369332"/>
          </a:xfrm>
          <a:prstGeom prst="rect">
            <a:avLst/>
          </a:prstGeom>
        </p:spPr>
        <p:txBody>
          <a:bodyPr wrap="square">
            <a:spAutoFit/>
          </a:bodyPr>
          <a:lstStyle/>
          <a:p>
            <a:r>
              <a:rPr lang="en-US" dirty="0"/>
              <a:t>Orbital extraction</a:t>
            </a:r>
          </a:p>
        </p:txBody>
      </p:sp>
      <p:sp>
        <p:nvSpPr>
          <p:cNvPr id="7" name="Rectangle 6"/>
          <p:cNvSpPr/>
          <p:nvPr/>
        </p:nvSpPr>
        <p:spPr>
          <a:xfrm>
            <a:off x="8136255" y="1219200"/>
            <a:ext cx="1981200" cy="369332"/>
          </a:xfrm>
          <a:prstGeom prst="rect">
            <a:avLst/>
          </a:prstGeom>
        </p:spPr>
        <p:txBody>
          <a:bodyPr wrap="square">
            <a:spAutoFit/>
          </a:bodyPr>
          <a:lstStyle/>
          <a:p>
            <a:r>
              <a:rPr lang="en-US" dirty="0"/>
              <a:t>Radial extraction</a:t>
            </a:r>
          </a:p>
        </p:txBody>
      </p:sp>
      <p:sp>
        <p:nvSpPr>
          <p:cNvPr id="8" name="TextBox 7"/>
          <p:cNvSpPr txBox="1"/>
          <p:nvPr/>
        </p:nvSpPr>
        <p:spPr>
          <a:xfrm>
            <a:off x="1752600" y="5907644"/>
            <a:ext cx="3048000" cy="369332"/>
          </a:xfrm>
          <a:prstGeom prst="rect">
            <a:avLst/>
          </a:prstGeom>
          <a:noFill/>
        </p:spPr>
        <p:txBody>
          <a:bodyPr wrap="square" rtlCol="0">
            <a:spAutoFit/>
          </a:bodyPr>
          <a:lstStyle/>
          <a:p>
            <a:r>
              <a:rPr lang="en-US" dirty="0"/>
              <a:t>Number of traces / spacing</a:t>
            </a:r>
          </a:p>
        </p:txBody>
      </p:sp>
      <p:sp>
        <p:nvSpPr>
          <p:cNvPr id="10" name="TextBox 9"/>
          <p:cNvSpPr txBox="1"/>
          <p:nvPr/>
        </p:nvSpPr>
        <p:spPr>
          <a:xfrm>
            <a:off x="8839200" y="5907644"/>
            <a:ext cx="1371600" cy="369332"/>
          </a:xfrm>
          <a:prstGeom prst="rect">
            <a:avLst/>
          </a:prstGeom>
          <a:noFill/>
        </p:spPr>
        <p:txBody>
          <a:bodyPr wrap="square" rtlCol="0">
            <a:spAutoFit/>
          </a:bodyPr>
          <a:lstStyle/>
          <a:p>
            <a:r>
              <a:rPr lang="en-US" dirty="0"/>
              <a:t>Manual set</a:t>
            </a:r>
          </a:p>
        </p:txBody>
      </p:sp>
      <p:pic>
        <p:nvPicPr>
          <p:cNvPr id="9" name="Picture 8"/>
          <p:cNvPicPr>
            <a:picLocks noChangeAspect="1"/>
          </p:cNvPicPr>
          <p:nvPr/>
        </p:nvPicPr>
        <p:blipFill>
          <a:blip r:embed="rId3"/>
          <a:stretch>
            <a:fillRect/>
          </a:stretch>
        </p:blipFill>
        <p:spPr>
          <a:xfrm>
            <a:off x="4724400" y="5938300"/>
            <a:ext cx="3916680" cy="807743"/>
          </a:xfrm>
          <a:prstGeom prst="rect">
            <a:avLst/>
          </a:prstGeom>
          <a:ln>
            <a:solidFill>
              <a:schemeClr val="tx1"/>
            </a:solidFill>
          </a:ln>
        </p:spPr>
      </p:pic>
    </p:spTree>
    <p:extLst>
      <p:ext uri="{BB962C8B-B14F-4D97-AF65-F5344CB8AC3E}">
        <p14:creationId xmlns:p14="http://schemas.microsoft.com/office/powerpoint/2010/main" val="2355995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1165860"/>
            <a:ext cx="8229600" cy="4583430"/>
          </a:xfrm>
          <a:prstGeom prst="rect">
            <a:avLst/>
          </a:prstGeom>
        </p:spPr>
      </p:pic>
      <p:sp>
        <p:nvSpPr>
          <p:cNvPr id="3" name="Rounded Rectangular Callout 2"/>
          <p:cNvSpPr/>
          <p:nvPr/>
        </p:nvSpPr>
        <p:spPr>
          <a:xfrm>
            <a:off x="6661030" y="4370360"/>
            <a:ext cx="1378070" cy="446417"/>
          </a:xfrm>
          <a:prstGeom prst="wedgeRoundRectCallout">
            <a:avLst>
              <a:gd name="adj1" fmla="val 102860"/>
              <a:gd name="adj2" fmla="val -7472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T-D Relationship issues</a:t>
            </a:r>
          </a:p>
        </p:txBody>
      </p:sp>
      <p:sp>
        <p:nvSpPr>
          <p:cNvPr id="4" name="Rounded Rectangular Callout 3"/>
          <p:cNvSpPr/>
          <p:nvPr/>
        </p:nvSpPr>
        <p:spPr>
          <a:xfrm>
            <a:off x="6661030" y="4370360"/>
            <a:ext cx="1378070" cy="446417"/>
          </a:xfrm>
          <a:prstGeom prst="wedgeRoundRectCallout">
            <a:avLst>
              <a:gd name="adj1" fmla="val -149722"/>
              <a:gd name="adj2" fmla="val -280521"/>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T-D Relationship issues</a:t>
            </a:r>
          </a:p>
        </p:txBody>
      </p:sp>
      <p:sp>
        <p:nvSpPr>
          <p:cNvPr id="5" name="Title 4"/>
          <p:cNvSpPr>
            <a:spLocks noGrp="1"/>
          </p:cNvSpPr>
          <p:nvPr>
            <p:ph type="title"/>
          </p:nvPr>
        </p:nvSpPr>
        <p:spPr/>
        <p:txBody>
          <a:bodyPr/>
          <a:lstStyle/>
          <a:p>
            <a:r>
              <a:rPr lang="en-US" dirty="0"/>
              <a:t>Time-Depth Relationship </a:t>
            </a:r>
            <a:r>
              <a:rPr lang="en-US" dirty="0" smtClean="0"/>
              <a:t>Check</a:t>
            </a:r>
            <a:endParaRPr lang="en-US" dirty="0"/>
          </a:p>
        </p:txBody>
      </p:sp>
      <p:sp>
        <p:nvSpPr>
          <p:cNvPr id="6" name="TextBox 5"/>
          <p:cNvSpPr txBox="1"/>
          <p:nvPr/>
        </p:nvSpPr>
        <p:spPr>
          <a:xfrm>
            <a:off x="476250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7" name="TextBox 6"/>
          <p:cNvSpPr txBox="1"/>
          <p:nvPr/>
        </p:nvSpPr>
        <p:spPr>
          <a:xfrm>
            <a:off x="5086350"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8" name="TextBox 7"/>
          <p:cNvSpPr txBox="1"/>
          <p:nvPr/>
        </p:nvSpPr>
        <p:spPr>
          <a:xfrm>
            <a:off x="5486400"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10" name="TextBox 9"/>
          <p:cNvSpPr txBox="1"/>
          <p:nvPr/>
        </p:nvSpPr>
        <p:spPr>
          <a:xfrm>
            <a:off x="6651505"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1" name="TextBox 10"/>
          <p:cNvSpPr txBox="1"/>
          <p:nvPr/>
        </p:nvSpPr>
        <p:spPr>
          <a:xfrm>
            <a:off x="6975355"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2" name="TextBox 11"/>
          <p:cNvSpPr txBox="1"/>
          <p:nvPr/>
        </p:nvSpPr>
        <p:spPr>
          <a:xfrm>
            <a:off x="7375405"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13" name="TextBox 12"/>
          <p:cNvSpPr txBox="1"/>
          <p:nvPr/>
        </p:nvSpPr>
        <p:spPr>
          <a:xfrm>
            <a:off x="854051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4" name="TextBox 13"/>
          <p:cNvSpPr txBox="1"/>
          <p:nvPr/>
        </p:nvSpPr>
        <p:spPr>
          <a:xfrm>
            <a:off x="8864360"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5" name="TextBox 14"/>
          <p:cNvSpPr txBox="1"/>
          <p:nvPr/>
        </p:nvSpPr>
        <p:spPr>
          <a:xfrm>
            <a:off x="9264410"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16" name="TextBox 15"/>
          <p:cNvSpPr txBox="1"/>
          <p:nvPr/>
        </p:nvSpPr>
        <p:spPr>
          <a:xfrm>
            <a:off x="2843212"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7" name="TextBox 16"/>
          <p:cNvSpPr txBox="1"/>
          <p:nvPr/>
        </p:nvSpPr>
        <p:spPr>
          <a:xfrm>
            <a:off x="3167062"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8" name="TextBox 17"/>
          <p:cNvSpPr txBox="1"/>
          <p:nvPr/>
        </p:nvSpPr>
        <p:spPr>
          <a:xfrm>
            <a:off x="3567112"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Tree>
    <p:extLst>
      <p:ext uri="{BB962C8B-B14F-4D97-AF65-F5344CB8AC3E}">
        <p14:creationId xmlns:p14="http://schemas.microsoft.com/office/powerpoint/2010/main" val="2277083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1200" y="1165860"/>
            <a:ext cx="8229600" cy="4583430"/>
          </a:xfrm>
          <a:prstGeom prst="rect">
            <a:avLst/>
          </a:prstGeom>
        </p:spPr>
      </p:pic>
      <p:sp>
        <p:nvSpPr>
          <p:cNvPr id="3" name="Rounded Rectangular Callout 2"/>
          <p:cNvSpPr/>
          <p:nvPr/>
        </p:nvSpPr>
        <p:spPr>
          <a:xfrm>
            <a:off x="6609271" y="4596803"/>
            <a:ext cx="1378070" cy="446417"/>
          </a:xfrm>
          <a:prstGeom prst="wedgeRoundRectCallout">
            <a:avLst>
              <a:gd name="adj1" fmla="val 97227"/>
              <a:gd name="adj2" fmla="val -122550"/>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T-D Relationship issues</a:t>
            </a:r>
          </a:p>
        </p:txBody>
      </p:sp>
      <p:sp>
        <p:nvSpPr>
          <p:cNvPr id="4" name="Rounded Rectangular Callout 3"/>
          <p:cNvSpPr/>
          <p:nvPr/>
        </p:nvSpPr>
        <p:spPr>
          <a:xfrm>
            <a:off x="6609271" y="4596803"/>
            <a:ext cx="1378070" cy="446417"/>
          </a:xfrm>
          <a:prstGeom prst="wedgeRoundRectCallout">
            <a:avLst>
              <a:gd name="adj1" fmla="val -149722"/>
              <a:gd name="adj2" fmla="val -280521"/>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T-D Relationship Fixed</a:t>
            </a:r>
          </a:p>
        </p:txBody>
      </p:sp>
      <p:sp>
        <p:nvSpPr>
          <p:cNvPr id="5" name="Title 4"/>
          <p:cNvSpPr>
            <a:spLocks noGrp="1"/>
          </p:cNvSpPr>
          <p:nvPr>
            <p:ph type="title"/>
          </p:nvPr>
        </p:nvSpPr>
        <p:spPr/>
        <p:txBody>
          <a:bodyPr/>
          <a:lstStyle/>
          <a:p>
            <a:r>
              <a:rPr lang="en-US" dirty="0"/>
              <a:t>Time-Depth Relationship </a:t>
            </a:r>
            <a:r>
              <a:rPr lang="en-US" dirty="0" smtClean="0"/>
              <a:t>Fix</a:t>
            </a:r>
            <a:endParaRPr lang="en-US" dirty="0"/>
          </a:p>
        </p:txBody>
      </p:sp>
      <p:sp>
        <p:nvSpPr>
          <p:cNvPr id="6" name="TextBox 5"/>
          <p:cNvSpPr txBox="1"/>
          <p:nvPr/>
        </p:nvSpPr>
        <p:spPr>
          <a:xfrm>
            <a:off x="476250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7" name="TextBox 6"/>
          <p:cNvSpPr txBox="1"/>
          <p:nvPr/>
        </p:nvSpPr>
        <p:spPr>
          <a:xfrm>
            <a:off x="5086350"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8" name="TextBox 7"/>
          <p:cNvSpPr txBox="1"/>
          <p:nvPr/>
        </p:nvSpPr>
        <p:spPr>
          <a:xfrm>
            <a:off x="5486400"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9" name="TextBox 8"/>
          <p:cNvSpPr txBox="1"/>
          <p:nvPr/>
        </p:nvSpPr>
        <p:spPr>
          <a:xfrm>
            <a:off x="6651505"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0" name="TextBox 9"/>
          <p:cNvSpPr txBox="1"/>
          <p:nvPr/>
        </p:nvSpPr>
        <p:spPr>
          <a:xfrm>
            <a:off x="6975355"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1" name="TextBox 10"/>
          <p:cNvSpPr txBox="1"/>
          <p:nvPr/>
        </p:nvSpPr>
        <p:spPr>
          <a:xfrm>
            <a:off x="7375405"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12" name="TextBox 11"/>
          <p:cNvSpPr txBox="1"/>
          <p:nvPr/>
        </p:nvSpPr>
        <p:spPr>
          <a:xfrm>
            <a:off x="854051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3" name="TextBox 12"/>
          <p:cNvSpPr txBox="1"/>
          <p:nvPr/>
        </p:nvSpPr>
        <p:spPr>
          <a:xfrm>
            <a:off x="8864360"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4" name="TextBox 13"/>
          <p:cNvSpPr txBox="1"/>
          <p:nvPr/>
        </p:nvSpPr>
        <p:spPr>
          <a:xfrm>
            <a:off x="9264410"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
        <p:nvSpPr>
          <p:cNvPr id="15" name="TextBox 14"/>
          <p:cNvSpPr txBox="1"/>
          <p:nvPr/>
        </p:nvSpPr>
        <p:spPr>
          <a:xfrm>
            <a:off x="2843212"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6" name="TextBox 15"/>
          <p:cNvSpPr txBox="1"/>
          <p:nvPr/>
        </p:nvSpPr>
        <p:spPr>
          <a:xfrm>
            <a:off x="3167062"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err="1"/>
              <a:t>VpVs</a:t>
            </a:r>
            <a:endParaRPr lang="en-US" sz="1200" dirty="0"/>
          </a:p>
        </p:txBody>
      </p:sp>
      <p:sp>
        <p:nvSpPr>
          <p:cNvPr id="17" name="TextBox 16"/>
          <p:cNvSpPr txBox="1"/>
          <p:nvPr/>
        </p:nvSpPr>
        <p:spPr>
          <a:xfrm>
            <a:off x="3567112" y="1524000"/>
            <a:ext cx="381000" cy="184666"/>
          </a:xfrm>
          <a:prstGeom prst="rect">
            <a:avLst/>
          </a:prstGeom>
          <a:solidFill>
            <a:srgbClr val="FFFF00"/>
          </a:solidFill>
        </p:spPr>
        <p:txBody>
          <a:bodyPr wrap="square" lIns="0" tIns="0" rIns="0" bIns="0" rtlCol="0">
            <a:spAutoFit/>
          </a:bodyPr>
          <a:lstStyle/>
          <a:p>
            <a:pPr algn="ctr"/>
            <a:r>
              <a:rPr lang="en-US" sz="1200" dirty="0" err="1"/>
              <a:t>Zp</a:t>
            </a:r>
            <a:endParaRPr lang="en-US" sz="1200" dirty="0"/>
          </a:p>
        </p:txBody>
      </p:sp>
    </p:spTree>
    <p:extLst>
      <p:ext uri="{BB962C8B-B14F-4D97-AF65-F5344CB8AC3E}">
        <p14:creationId xmlns:p14="http://schemas.microsoft.com/office/powerpoint/2010/main" val="38670014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234"/>
          <a:stretch/>
        </p:blipFill>
        <p:spPr>
          <a:xfrm>
            <a:off x="1981200" y="1188694"/>
            <a:ext cx="8229600" cy="4297707"/>
          </a:xfrm>
          <a:prstGeom prst="rect">
            <a:avLst/>
          </a:prstGeom>
        </p:spPr>
      </p:pic>
      <p:sp>
        <p:nvSpPr>
          <p:cNvPr id="12" name="TextBox 11"/>
          <p:cNvSpPr txBox="1"/>
          <p:nvPr/>
        </p:nvSpPr>
        <p:spPr>
          <a:xfrm>
            <a:off x="288913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3" name="TextBox 12"/>
          <p:cNvSpPr txBox="1"/>
          <p:nvPr/>
        </p:nvSpPr>
        <p:spPr>
          <a:xfrm>
            <a:off x="3351092"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a:t>MR</a:t>
            </a:r>
          </a:p>
        </p:txBody>
      </p:sp>
      <p:sp>
        <p:nvSpPr>
          <p:cNvPr id="14" name="TextBox 13"/>
          <p:cNvSpPr txBox="1"/>
          <p:nvPr/>
        </p:nvSpPr>
        <p:spPr>
          <a:xfrm>
            <a:off x="3741617" y="1524000"/>
            <a:ext cx="381000" cy="184666"/>
          </a:xfrm>
          <a:prstGeom prst="rect">
            <a:avLst/>
          </a:prstGeom>
          <a:solidFill>
            <a:srgbClr val="FFFF00"/>
          </a:solidFill>
        </p:spPr>
        <p:txBody>
          <a:bodyPr wrap="square" lIns="0" tIns="0" rIns="0" bIns="0" rtlCol="0">
            <a:spAutoFit/>
          </a:bodyPr>
          <a:lstStyle/>
          <a:p>
            <a:pPr algn="ctr"/>
            <a:r>
              <a:rPr lang="en-US" sz="1200" dirty="0"/>
              <a:t>Den</a:t>
            </a:r>
          </a:p>
        </p:txBody>
      </p:sp>
      <p:sp>
        <p:nvSpPr>
          <p:cNvPr id="15" name="TextBox 14"/>
          <p:cNvSpPr txBox="1"/>
          <p:nvPr/>
        </p:nvSpPr>
        <p:spPr>
          <a:xfrm>
            <a:off x="4819530"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6" name="TextBox 15"/>
          <p:cNvSpPr txBox="1"/>
          <p:nvPr/>
        </p:nvSpPr>
        <p:spPr>
          <a:xfrm>
            <a:off x="5281492"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a:t>MR</a:t>
            </a:r>
          </a:p>
        </p:txBody>
      </p:sp>
      <p:sp>
        <p:nvSpPr>
          <p:cNvPr id="17" name="TextBox 16"/>
          <p:cNvSpPr txBox="1"/>
          <p:nvPr/>
        </p:nvSpPr>
        <p:spPr>
          <a:xfrm>
            <a:off x="5672017" y="1524000"/>
            <a:ext cx="381000" cy="184666"/>
          </a:xfrm>
          <a:prstGeom prst="rect">
            <a:avLst/>
          </a:prstGeom>
          <a:solidFill>
            <a:srgbClr val="FFFF00"/>
          </a:solidFill>
        </p:spPr>
        <p:txBody>
          <a:bodyPr wrap="square" lIns="0" tIns="0" rIns="0" bIns="0" rtlCol="0">
            <a:spAutoFit/>
          </a:bodyPr>
          <a:lstStyle/>
          <a:p>
            <a:pPr algn="ctr"/>
            <a:r>
              <a:rPr lang="en-US" sz="1200" dirty="0"/>
              <a:t>Den</a:t>
            </a:r>
          </a:p>
        </p:txBody>
      </p:sp>
      <p:sp>
        <p:nvSpPr>
          <p:cNvPr id="18" name="TextBox 17"/>
          <p:cNvSpPr txBox="1"/>
          <p:nvPr/>
        </p:nvSpPr>
        <p:spPr>
          <a:xfrm>
            <a:off x="6691313"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19" name="TextBox 18"/>
          <p:cNvSpPr txBox="1"/>
          <p:nvPr/>
        </p:nvSpPr>
        <p:spPr>
          <a:xfrm>
            <a:off x="7153275"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a:t>MR</a:t>
            </a:r>
          </a:p>
        </p:txBody>
      </p:sp>
      <p:sp>
        <p:nvSpPr>
          <p:cNvPr id="20" name="TextBox 19"/>
          <p:cNvSpPr txBox="1"/>
          <p:nvPr/>
        </p:nvSpPr>
        <p:spPr>
          <a:xfrm>
            <a:off x="7543800" y="1524000"/>
            <a:ext cx="381000" cy="184666"/>
          </a:xfrm>
          <a:prstGeom prst="rect">
            <a:avLst/>
          </a:prstGeom>
          <a:solidFill>
            <a:srgbClr val="FFFF00"/>
          </a:solidFill>
        </p:spPr>
        <p:txBody>
          <a:bodyPr wrap="square" lIns="0" tIns="0" rIns="0" bIns="0" rtlCol="0">
            <a:spAutoFit/>
          </a:bodyPr>
          <a:lstStyle/>
          <a:p>
            <a:pPr algn="ctr"/>
            <a:r>
              <a:rPr lang="en-US" sz="1200" dirty="0"/>
              <a:t>Den</a:t>
            </a:r>
          </a:p>
        </p:txBody>
      </p:sp>
      <p:sp>
        <p:nvSpPr>
          <p:cNvPr id="21" name="TextBox 20"/>
          <p:cNvSpPr txBox="1"/>
          <p:nvPr/>
        </p:nvSpPr>
        <p:spPr>
          <a:xfrm>
            <a:off x="8596313" y="1524000"/>
            <a:ext cx="304800" cy="184666"/>
          </a:xfrm>
          <a:prstGeom prst="rect">
            <a:avLst/>
          </a:prstGeom>
          <a:solidFill>
            <a:schemeClr val="bg2">
              <a:lumMod val="90000"/>
            </a:schemeClr>
          </a:solidFill>
        </p:spPr>
        <p:txBody>
          <a:bodyPr wrap="square" lIns="0" tIns="0" rIns="0" bIns="0" rtlCol="0">
            <a:spAutoFit/>
          </a:bodyPr>
          <a:lstStyle/>
          <a:p>
            <a:pPr algn="ctr"/>
            <a:r>
              <a:rPr lang="en-US" sz="1200" dirty="0"/>
              <a:t>LR</a:t>
            </a:r>
          </a:p>
        </p:txBody>
      </p:sp>
      <p:sp>
        <p:nvSpPr>
          <p:cNvPr id="22" name="TextBox 21"/>
          <p:cNvSpPr txBox="1"/>
          <p:nvPr/>
        </p:nvSpPr>
        <p:spPr>
          <a:xfrm>
            <a:off x="9058275" y="1524000"/>
            <a:ext cx="381000" cy="184666"/>
          </a:xfrm>
          <a:prstGeom prst="rect">
            <a:avLst/>
          </a:prstGeom>
          <a:solidFill>
            <a:schemeClr val="tx2">
              <a:lumMod val="20000"/>
              <a:lumOff val="80000"/>
            </a:schemeClr>
          </a:solidFill>
        </p:spPr>
        <p:txBody>
          <a:bodyPr wrap="square" lIns="0" tIns="0" rIns="0" bIns="0" rtlCol="0">
            <a:spAutoFit/>
          </a:bodyPr>
          <a:lstStyle/>
          <a:p>
            <a:pPr algn="ctr"/>
            <a:r>
              <a:rPr lang="en-US" sz="1200" dirty="0"/>
              <a:t>MR</a:t>
            </a:r>
          </a:p>
        </p:txBody>
      </p:sp>
      <p:sp>
        <p:nvSpPr>
          <p:cNvPr id="23" name="TextBox 22"/>
          <p:cNvSpPr txBox="1"/>
          <p:nvPr/>
        </p:nvSpPr>
        <p:spPr>
          <a:xfrm>
            <a:off x="9448800" y="1524000"/>
            <a:ext cx="381000" cy="184666"/>
          </a:xfrm>
          <a:prstGeom prst="rect">
            <a:avLst/>
          </a:prstGeom>
          <a:solidFill>
            <a:srgbClr val="FFFF00"/>
          </a:solidFill>
        </p:spPr>
        <p:txBody>
          <a:bodyPr wrap="square" lIns="0" tIns="0" rIns="0" bIns="0" rtlCol="0">
            <a:spAutoFit/>
          </a:bodyPr>
          <a:lstStyle/>
          <a:p>
            <a:pPr algn="ctr"/>
            <a:r>
              <a:rPr lang="en-US" sz="1200" dirty="0"/>
              <a:t>Den</a:t>
            </a:r>
          </a:p>
        </p:txBody>
      </p:sp>
      <p:sp>
        <p:nvSpPr>
          <p:cNvPr id="24" name="TextBox 23"/>
          <p:cNvSpPr txBox="1"/>
          <p:nvPr/>
        </p:nvSpPr>
        <p:spPr>
          <a:xfrm>
            <a:off x="3543300" y="5959131"/>
            <a:ext cx="6096000" cy="369332"/>
          </a:xfrm>
          <a:prstGeom prst="rect">
            <a:avLst/>
          </a:prstGeom>
          <a:noFill/>
        </p:spPr>
        <p:txBody>
          <a:bodyPr wrap="square" rtlCol="0">
            <a:spAutoFit/>
          </a:bodyPr>
          <a:lstStyle/>
          <a:p>
            <a:r>
              <a:rPr lang="en-US" dirty="0"/>
              <a:t>Density seismic is not informative for Lithology changing!</a:t>
            </a:r>
          </a:p>
        </p:txBody>
      </p:sp>
      <p:sp>
        <p:nvSpPr>
          <p:cNvPr id="25" name="Title 24"/>
          <p:cNvSpPr>
            <a:spLocks noGrp="1"/>
          </p:cNvSpPr>
          <p:nvPr>
            <p:ph type="title"/>
          </p:nvPr>
        </p:nvSpPr>
        <p:spPr/>
        <p:txBody>
          <a:bodyPr/>
          <a:lstStyle/>
          <a:p>
            <a:r>
              <a:rPr lang="en-US" dirty="0" smtClean="0"/>
              <a:t>LDR-MR-Den Seismic-log</a:t>
            </a:r>
            <a:endParaRPr lang="en-US" dirty="0"/>
          </a:p>
        </p:txBody>
      </p:sp>
    </p:spTree>
    <p:extLst>
      <p:ext uri="{BB962C8B-B14F-4D97-AF65-F5344CB8AC3E}">
        <p14:creationId xmlns:p14="http://schemas.microsoft.com/office/powerpoint/2010/main" val="29799864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3018019"/>
            <a:ext cx="10002982" cy="555761"/>
          </a:xfrm>
        </p:spPr>
        <p:txBody>
          <a:bodyPr/>
          <a:lstStyle/>
          <a:p>
            <a:r>
              <a:rPr lang="en-US" sz="3200" dirty="0" smtClean="0"/>
              <a:t>INPUT Data </a:t>
            </a:r>
            <a:r>
              <a:rPr lang="en-US" sz="3200" dirty="0"/>
              <a:t>STATISTIC </a:t>
            </a:r>
            <a:r>
              <a:rPr lang="en-US" sz="3200" dirty="0" smtClean="0"/>
              <a:t>and Visualization</a:t>
            </a:r>
            <a:endParaRPr lang="en-US" sz="3200" dirty="0"/>
          </a:p>
        </p:txBody>
      </p:sp>
    </p:spTree>
    <p:extLst>
      <p:ext uri="{BB962C8B-B14F-4D97-AF65-F5344CB8AC3E}">
        <p14:creationId xmlns:p14="http://schemas.microsoft.com/office/powerpoint/2010/main" val="4006685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input statistic</a:t>
            </a:r>
            <a:endParaRPr lang="en-US" dirty="0"/>
          </a:p>
        </p:txBody>
      </p:sp>
      <p:pic>
        <p:nvPicPr>
          <p:cNvPr id="6" name="Picture 5"/>
          <p:cNvPicPr>
            <a:picLocks noChangeAspect="1"/>
          </p:cNvPicPr>
          <p:nvPr/>
        </p:nvPicPr>
        <p:blipFill>
          <a:blip r:embed="rId2"/>
          <a:stretch>
            <a:fillRect/>
          </a:stretch>
        </p:blipFill>
        <p:spPr>
          <a:xfrm>
            <a:off x="453737" y="3686819"/>
            <a:ext cx="3657600" cy="1314450"/>
          </a:xfrm>
          <a:prstGeom prst="rect">
            <a:avLst/>
          </a:prstGeom>
          <a:ln w="12700">
            <a:solidFill>
              <a:schemeClr val="tx1"/>
            </a:solidFill>
          </a:ln>
        </p:spPr>
      </p:pic>
      <p:sp>
        <p:nvSpPr>
          <p:cNvPr id="7" name="TextBox 6"/>
          <p:cNvSpPr txBox="1"/>
          <p:nvPr/>
        </p:nvSpPr>
        <p:spPr>
          <a:xfrm>
            <a:off x="453737" y="1074230"/>
            <a:ext cx="1219200" cy="369332"/>
          </a:xfrm>
          <a:prstGeom prst="rect">
            <a:avLst/>
          </a:prstGeom>
          <a:noFill/>
        </p:spPr>
        <p:txBody>
          <a:bodyPr wrap="square" rtlCol="0">
            <a:spAutoFit/>
          </a:bodyPr>
          <a:lstStyle/>
          <a:p>
            <a:r>
              <a:rPr lang="en-US" dirty="0"/>
              <a:t>Raw data</a:t>
            </a:r>
          </a:p>
        </p:txBody>
      </p:sp>
      <p:sp>
        <p:nvSpPr>
          <p:cNvPr id="8" name="TextBox 7"/>
          <p:cNvSpPr txBox="1"/>
          <p:nvPr/>
        </p:nvSpPr>
        <p:spPr>
          <a:xfrm>
            <a:off x="456115" y="3209188"/>
            <a:ext cx="1905000" cy="369332"/>
          </a:xfrm>
          <a:prstGeom prst="rect">
            <a:avLst/>
          </a:prstGeom>
          <a:noFill/>
        </p:spPr>
        <p:txBody>
          <a:bodyPr wrap="square" rtlCol="0">
            <a:spAutoFit/>
          </a:bodyPr>
          <a:lstStyle/>
          <a:p>
            <a:r>
              <a:rPr lang="en-US" dirty="0"/>
              <a:t>Processed data</a:t>
            </a:r>
          </a:p>
        </p:txBody>
      </p:sp>
      <p:sp>
        <p:nvSpPr>
          <p:cNvPr id="10" name="TextBox 9"/>
          <p:cNvSpPr txBox="1"/>
          <p:nvPr/>
        </p:nvSpPr>
        <p:spPr>
          <a:xfrm>
            <a:off x="5606125" y="3147785"/>
            <a:ext cx="2363702" cy="369332"/>
          </a:xfrm>
          <a:prstGeom prst="rect">
            <a:avLst/>
          </a:prstGeom>
          <a:noFill/>
        </p:spPr>
        <p:txBody>
          <a:bodyPr wrap="square" rtlCol="0">
            <a:spAutoFit/>
          </a:bodyPr>
          <a:lstStyle/>
          <a:p>
            <a:r>
              <a:rPr lang="en-US" dirty="0" smtClean="0"/>
              <a:t>Data Statistic_R25</a:t>
            </a:r>
            <a:endParaRPr lang="en-US" dirty="0"/>
          </a:p>
        </p:txBody>
      </p:sp>
      <p:pic>
        <p:nvPicPr>
          <p:cNvPr id="12" name="Picture 11"/>
          <p:cNvPicPr>
            <a:picLocks noChangeAspect="1"/>
          </p:cNvPicPr>
          <p:nvPr/>
        </p:nvPicPr>
        <p:blipFill>
          <a:blip r:embed="rId3"/>
          <a:stretch>
            <a:fillRect/>
          </a:stretch>
        </p:blipFill>
        <p:spPr>
          <a:xfrm>
            <a:off x="453737" y="1526008"/>
            <a:ext cx="9829800" cy="1438275"/>
          </a:xfrm>
          <a:prstGeom prst="rect">
            <a:avLst/>
          </a:prstGeom>
          <a:ln w="12700">
            <a:solidFill>
              <a:schemeClr val="tx1"/>
            </a:solidFill>
          </a:ln>
        </p:spPr>
      </p:pic>
      <p:sp>
        <p:nvSpPr>
          <p:cNvPr id="3" name="TextBox 2"/>
          <p:cNvSpPr txBox="1"/>
          <p:nvPr/>
        </p:nvSpPr>
        <p:spPr>
          <a:xfrm>
            <a:off x="5606125" y="3686819"/>
            <a:ext cx="4040045"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Total samples: 5515</a:t>
            </a:r>
          </a:p>
          <a:p>
            <a:pPr marL="285750" indent="-285750">
              <a:buFont typeface="Arial" panose="020B0604020202020204" pitchFamily="34" charset="0"/>
              <a:buChar char="•"/>
            </a:pPr>
            <a:r>
              <a:rPr lang="en-US" dirty="0" smtClean="0"/>
              <a:t>Sand: Shale (3:4)</a:t>
            </a:r>
            <a:endParaRPr lang="en-US" dirty="0"/>
          </a:p>
        </p:txBody>
      </p:sp>
    </p:spTree>
    <p:extLst>
      <p:ext uri="{BB962C8B-B14F-4D97-AF65-F5344CB8AC3E}">
        <p14:creationId xmlns:p14="http://schemas.microsoft.com/office/powerpoint/2010/main" val="369762358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3" y="1214203"/>
            <a:ext cx="9407283" cy="5478905"/>
          </a:xfrm>
          <a:prstGeom prst="rect">
            <a:avLst/>
          </a:prstGeom>
          <a:ln w="3175">
            <a:solidFill>
              <a:schemeClr val="tx1"/>
            </a:solidFill>
          </a:ln>
        </p:spPr>
      </p:pic>
      <p:sp>
        <p:nvSpPr>
          <p:cNvPr id="8" name="Title 1"/>
          <p:cNvSpPr>
            <a:spLocks noGrp="1"/>
          </p:cNvSpPr>
          <p:nvPr>
            <p:ph type="title"/>
          </p:nvPr>
        </p:nvSpPr>
        <p:spPr>
          <a:xfrm>
            <a:off x="2577848" y="199937"/>
            <a:ext cx="7607969" cy="605739"/>
          </a:xfrm>
        </p:spPr>
        <p:txBody>
          <a:bodyPr/>
          <a:lstStyle/>
          <a:p>
            <a:r>
              <a:rPr lang="en-US" sz="2800" dirty="0" smtClean="0"/>
              <a:t>Mmf30 Elastic properties by facies</a:t>
            </a:r>
            <a:endParaRPr lang="en-US" sz="2800" dirty="0"/>
          </a:p>
        </p:txBody>
      </p:sp>
      <p:sp>
        <p:nvSpPr>
          <p:cNvPr id="9" name="TextBox 8"/>
          <p:cNvSpPr txBox="1"/>
          <p:nvPr/>
        </p:nvSpPr>
        <p:spPr>
          <a:xfrm>
            <a:off x="9598702" y="3248957"/>
            <a:ext cx="2518347"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err="1" smtClean="0"/>
              <a:t>Zp</a:t>
            </a:r>
            <a:r>
              <a:rPr lang="en-US" sz="1400" dirty="0" smtClean="0"/>
              <a:t>: not qualified for facies </a:t>
            </a:r>
            <a:r>
              <a:rPr lang="en-US" sz="1400" dirty="0" err="1" smtClean="0"/>
              <a:t>indicatiom</a:t>
            </a:r>
            <a:endParaRPr lang="en-US" sz="1400" dirty="0" smtClean="0"/>
          </a:p>
          <a:p>
            <a:pPr marL="285750" indent="-285750">
              <a:buFont typeface="Arial" panose="020B0604020202020204" pitchFamily="34" charset="0"/>
              <a:buChar char="•"/>
            </a:pPr>
            <a:r>
              <a:rPr lang="en-US" sz="1400" dirty="0" smtClean="0"/>
              <a:t>Den, </a:t>
            </a:r>
            <a:r>
              <a:rPr lang="en-US" sz="1400" dirty="0" err="1" smtClean="0"/>
              <a:t>LR,VpVs</a:t>
            </a:r>
            <a:r>
              <a:rPr lang="en-US" sz="1400" dirty="0" smtClean="0"/>
              <a:t> and MR: quite good for facies indication</a:t>
            </a:r>
            <a:endParaRPr lang="en-US" sz="1400" dirty="0"/>
          </a:p>
        </p:txBody>
      </p:sp>
    </p:spTree>
    <p:extLst>
      <p:ext uri="{BB962C8B-B14F-4D97-AF65-F5344CB8AC3E}">
        <p14:creationId xmlns:p14="http://schemas.microsoft.com/office/powerpoint/2010/main" val="39885626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35" y="1104766"/>
            <a:ext cx="7034447" cy="5627558"/>
          </a:xfrm>
          <a:prstGeom prst="rect">
            <a:avLst/>
          </a:prstGeom>
          <a:ln w="3175">
            <a:solidFill>
              <a:schemeClr val="tx1"/>
            </a:solidFill>
          </a:ln>
        </p:spPr>
      </p:pic>
      <p:sp>
        <p:nvSpPr>
          <p:cNvPr id="7" name="Title 1"/>
          <p:cNvSpPr>
            <a:spLocks noGrp="1"/>
          </p:cNvSpPr>
          <p:nvPr>
            <p:ph type="title"/>
          </p:nvPr>
        </p:nvSpPr>
        <p:spPr>
          <a:xfrm>
            <a:off x="2454147" y="218408"/>
            <a:ext cx="7170143" cy="605739"/>
          </a:xfrm>
        </p:spPr>
        <p:txBody>
          <a:bodyPr/>
          <a:lstStyle/>
          <a:p>
            <a:r>
              <a:rPr lang="en-US" sz="2000" dirty="0" smtClean="0"/>
              <a:t>Elastic </a:t>
            </a:r>
            <a:r>
              <a:rPr lang="en-US" sz="2000" dirty="0"/>
              <a:t>PROPERTIES</a:t>
            </a:r>
            <a:r>
              <a:rPr lang="en-US" sz="2000" dirty="0" smtClean="0"/>
              <a:t> AND FACIES correlation</a:t>
            </a:r>
            <a:endParaRPr lang="en-US" sz="2000" dirty="0"/>
          </a:p>
        </p:txBody>
      </p:sp>
      <p:sp>
        <p:nvSpPr>
          <p:cNvPr id="8" name="TextBox 7"/>
          <p:cNvSpPr txBox="1"/>
          <p:nvPr/>
        </p:nvSpPr>
        <p:spPr>
          <a:xfrm>
            <a:off x="7724930" y="2237121"/>
            <a:ext cx="4467069"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This map shows correlation coefficient between elastic properties and facies</a:t>
            </a:r>
          </a:p>
          <a:p>
            <a:pPr marL="285750" indent="-285750">
              <a:buFont typeface="Arial" panose="020B0604020202020204" pitchFamily="34" charset="0"/>
              <a:buChar char="•"/>
            </a:pPr>
            <a:r>
              <a:rPr lang="en-US" sz="1400" b="1" dirty="0" err="1" smtClean="0"/>
              <a:t>Zp</a:t>
            </a:r>
            <a:r>
              <a:rPr lang="en-US" sz="1400" b="1" dirty="0" smtClean="0"/>
              <a:t> and Den</a:t>
            </a:r>
            <a:r>
              <a:rPr lang="en-US" sz="1400" dirty="0" smtClean="0"/>
              <a:t>: positive correlation but quite low</a:t>
            </a:r>
          </a:p>
          <a:p>
            <a:pPr marL="285750" indent="-285750">
              <a:buFont typeface="Arial" panose="020B0604020202020204" pitchFamily="34" charset="0"/>
              <a:buChar char="•"/>
            </a:pPr>
            <a:r>
              <a:rPr lang="en-US" sz="1400" b="1" dirty="0" smtClean="0"/>
              <a:t>LR, </a:t>
            </a:r>
            <a:r>
              <a:rPr lang="en-US" sz="1400" b="1" dirty="0" err="1" smtClean="0"/>
              <a:t>VpVs</a:t>
            </a:r>
            <a:r>
              <a:rPr lang="en-US" sz="1400" dirty="0"/>
              <a:t>:</a:t>
            </a:r>
            <a:r>
              <a:rPr lang="en-US" sz="1400" dirty="0" smtClean="0"/>
              <a:t> High negative correlation </a:t>
            </a:r>
          </a:p>
          <a:p>
            <a:pPr marL="285750" indent="-285750">
              <a:buFont typeface="Arial" panose="020B0604020202020204" pitchFamily="34" charset="0"/>
              <a:buChar char="•"/>
            </a:pPr>
            <a:r>
              <a:rPr lang="en-US" sz="1400" b="1" dirty="0" smtClean="0"/>
              <a:t>MR</a:t>
            </a:r>
            <a:r>
              <a:rPr lang="en-US" sz="1400" dirty="0" smtClean="0"/>
              <a:t>: medium positive correlation</a:t>
            </a:r>
            <a:endParaRPr lang="en-US" sz="1400" dirty="0"/>
          </a:p>
        </p:txBody>
      </p:sp>
    </p:spTree>
    <p:extLst>
      <p:ext uri="{BB962C8B-B14F-4D97-AF65-F5344CB8AC3E}">
        <p14:creationId xmlns:p14="http://schemas.microsoft.com/office/powerpoint/2010/main" val="1073846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407" y="2703294"/>
            <a:ext cx="10538942" cy="605739"/>
          </a:xfrm>
        </p:spPr>
        <p:txBody>
          <a:bodyPr/>
          <a:lstStyle/>
          <a:p>
            <a:r>
              <a:rPr lang="en-US" dirty="0" smtClean="0"/>
              <a:t>ML WORKFLOW AND </a:t>
            </a:r>
            <a:r>
              <a:rPr lang="en-US" dirty="0" smtClean="0"/>
              <a:t>QC </a:t>
            </a:r>
            <a:r>
              <a:rPr lang="en-US" dirty="0" smtClean="0"/>
              <a:t>RESULTS BY ML SCORES</a:t>
            </a:r>
            <a:endParaRPr lang="en-US" dirty="0"/>
          </a:p>
        </p:txBody>
      </p:sp>
    </p:spTree>
    <p:extLst>
      <p:ext uri="{BB962C8B-B14F-4D97-AF65-F5344CB8AC3E}">
        <p14:creationId xmlns:p14="http://schemas.microsoft.com/office/powerpoint/2010/main" val="186064823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569115" y="1939862"/>
            <a:ext cx="11430000" cy="2797029"/>
          </a:xfrm>
        </p:spPr>
        <p:txBody>
          <a:bodyPr/>
          <a:lstStyle/>
          <a:p>
            <a:pPr>
              <a:lnSpc>
                <a:spcPct val="150000"/>
              </a:lnSpc>
            </a:pPr>
            <a:r>
              <a:rPr lang="en-US" b="1" dirty="0" smtClean="0"/>
              <a:t> </a:t>
            </a:r>
            <a:r>
              <a:rPr lang="en-US" sz="2400" b="1" dirty="0" smtClean="0"/>
              <a:t>Machine learning (ML) introduction </a:t>
            </a:r>
          </a:p>
          <a:p>
            <a:pPr>
              <a:lnSpc>
                <a:spcPct val="150000"/>
              </a:lnSpc>
            </a:pPr>
            <a:r>
              <a:rPr lang="en-US" sz="2400" b="1" dirty="0"/>
              <a:t> </a:t>
            </a:r>
            <a:r>
              <a:rPr lang="en-US" sz="2400" b="1" dirty="0" smtClean="0"/>
              <a:t>ML </a:t>
            </a:r>
            <a:r>
              <a:rPr lang="en-US" sz="2400" b="1" dirty="0" smtClean="0"/>
              <a:t>Workflow and Results </a:t>
            </a:r>
            <a:r>
              <a:rPr lang="en-US" sz="2400" b="1" dirty="0" smtClean="0"/>
              <a:t>QC </a:t>
            </a:r>
            <a:r>
              <a:rPr lang="en-US" sz="2400" b="1" dirty="0" smtClean="0"/>
              <a:t>for Facies classification </a:t>
            </a:r>
            <a:r>
              <a:rPr lang="en-US" sz="2400" b="1" dirty="0" smtClean="0"/>
              <a:t>of </a:t>
            </a:r>
            <a:r>
              <a:rPr lang="en-US" sz="2400" b="1" dirty="0" smtClean="0"/>
              <a:t>MMF30</a:t>
            </a:r>
          </a:p>
          <a:p>
            <a:pPr>
              <a:lnSpc>
                <a:spcPct val="150000"/>
              </a:lnSpc>
            </a:pPr>
            <a:r>
              <a:rPr lang="en-US" sz="2400" b="1" dirty="0" smtClean="0"/>
              <a:t> Result </a:t>
            </a:r>
            <a:r>
              <a:rPr lang="en-US" sz="2400" b="1" dirty="0" smtClean="0"/>
              <a:t>QC for </a:t>
            </a:r>
            <a:r>
              <a:rPr lang="en-US" sz="2400" b="1" dirty="0"/>
              <a:t>Facies classification </a:t>
            </a:r>
            <a:r>
              <a:rPr lang="en-US" sz="2400" b="1" dirty="0" smtClean="0"/>
              <a:t>at</a:t>
            </a:r>
            <a:r>
              <a:rPr lang="en-US" sz="2400" b="1" dirty="0" smtClean="0"/>
              <a:t> </a:t>
            </a:r>
            <a:r>
              <a:rPr lang="en-US" sz="2400" b="1" dirty="0" smtClean="0"/>
              <a:t>Kim </a:t>
            </a:r>
            <a:r>
              <a:rPr lang="en-US" sz="2400" b="1" dirty="0" err="1" smtClean="0"/>
              <a:t>Cuong</a:t>
            </a:r>
            <a:r>
              <a:rPr lang="en-US" sz="2400" b="1" dirty="0" smtClean="0"/>
              <a:t> Area</a:t>
            </a:r>
          </a:p>
          <a:p>
            <a:pPr>
              <a:lnSpc>
                <a:spcPct val="150000"/>
              </a:lnSpc>
            </a:pPr>
            <a:r>
              <a:rPr lang="en-US" sz="2400" b="1" dirty="0" smtClean="0"/>
              <a:t> Conclusions</a:t>
            </a:r>
            <a:endParaRPr lang="en-US" sz="2400" b="1" dirty="0"/>
          </a:p>
          <a:p>
            <a:endParaRPr lang="en-US" dirty="0" smtClean="0"/>
          </a:p>
          <a:p>
            <a:endParaRPr lang="en-US" dirty="0"/>
          </a:p>
        </p:txBody>
      </p:sp>
    </p:spTree>
    <p:extLst>
      <p:ext uri="{BB962C8B-B14F-4D97-AF65-F5344CB8AC3E}">
        <p14:creationId xmlns:p14="http://schemas.microsoft.com/office/powerpoint/2010/main" val="1980394823"/>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WORKFLOW</a:t>
            </a:r>
            <a:r>
              <a:rPr lang="en-US" dirty="0"/>
              <a:t/>
            </a:r>
            <a:br>
              <a:rPr lang="en-US" dirty="0"/>
            </a:br>
            <a:endParaRPr lang="en-US" dirty="0"/>
          </a:p>
        </p:txBody>
      </p:sp>
      <p:sp>
        <p:nvSpPr>
          <p:cNvPr id="3" name="Rectangle 2"/>
          <p:cNvSpPr/>
          <p:nvPr/>
        </p:nvSpPr>
        <p:spPr>
          <a:xfrm>
            <a:off x="488373" y="5594004"/>
            <a:ext cx="7025163" cy="369332"/>
          </a:xfrm>
          <a:prstGeom prst="rect">
            <a:avLst/>
          </a:prstGeom>
        </p:spPr>
        <p:txBody>
          <a:bodyPr wrap="square">
            <a:spAutoFit/>
          </a:bodyPr>
          <a:lstStyle/>
          <a:p>
            <a:r>
              <a:rPr lang="en-US" dirty="0">
                <a:hlinkClick r:id="rId2"/>
              </a:rPr>
              <a:t>https://scikit-learn.org/stable/modules/cross_validation.html</a:t>
            </a:r>
            <a:endParaRPr lang="en-US" dirty="0"/>
          </a:p>
        </p:txBody>
      </p:sp>
      <p:pic>
        <p:nvPicPr>
          <p:cNvPr id="4" name="Picture 3"/>
          <p:cNvPicPr>
            <a:picLocks noChangeAspect="1"/>
          </p:cNvPicPr>
          <p:nvPr/>
        </p:nvPicPr>
        <p:blipFill>
          <a:blip r:embed="rId3"/>
          <a:stretch>
            <a:fillRect/>
          </a:stretch>
        </p:blipFill>
        <p:spPr>
          <a:xfrm>
            <a:off x="802555" y="1625936"/>
            <a:ext cx="4057650" cy="2724150"/>
          </a:xfrm>
          <a:prstGeom prst="rect">
            <a:avLst/>
          </a:prstGeom>
        </p:spPr>
      </p:pic>
      <p:pic>
        <p:nvPicPr>
          <p:cNvPr id="5" name="Picture 4"/>
          <p:cNvPicPr>
            <a:picLocks noChangeAspect="1"/>
          </p:cNvPicPr>
          <p:nvPr/>
        </p:nvPicPr>
        <p:blipFill>
          <a:blip r:embed="rId4"/>
          <a:stretch>
            <a:fillRect/>
          </a:stretch>
        </p:blipFill>
        <p:spPr>
          <a:xfrm>
            <a:off x="5735541" y="1457320"/>
            <a:ext cx="5238750" cy="3514725"/>
          </a:xfrm>
          <a:prstGeom prst="rect">
            <a:avLst/>
          </a:prstGeom>
        </p:spPr>
      </p:pic>
      <p:sp>
        <p:nvSpPr>
          <p:cNvPr id="6" name="Rectangle 5"/>
          <p:cNvSpPr/>
          <p:nvPr/>
        </p:nvSpPr>
        <p:spPr>
          <a:xfrm>
            <a:off x="488373" y="5963336"/>
            <a:ext cx="9715500" cy="369332"/>
          </a:xfrm>
          <a:prstGeom prst="rect">
            <a:avLst/>
          </a:prstGeom>
        </p:spPr>
        <p:txBody>
          <a:bodyPr wrap="square">
            <a:spAutoFit/>
          </a:bodyPr>
          <a:lstStyle/>
          <a:p>
            <a:r>
              <a:rPr lang="en-US" dirty="0"/>
              <a:t>https://www.miai.vn/2021/01/18/k-fold-cross-validation-tuyet-chieu-train-khi-it-du-lieu/</a:t>
            </a:r>
          </a:p>
        </p:txBody>
      </p:sp>
    </p:spTree>
    <p:extLst>
      <p:ext uri="{BB962C8B-B14F-4D97-AF65-F5344CB8AC3E}">
        <p14:creationId xmlns:p14="http://schemas.microsoft.com/office/powerpoint/2010/main" val="2743397518"/>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Score Results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48243466"/>
              </p:ext>
            </p:extLst>
          </p:nvPr>
        </p:nvGraphicFramePr>
        <p:xfrm>
          <a:off x="656526" y="1564730"/>
          <a:ext cx="10731760" cy="3577527"/>
        </p:xfrm>
        <a:graphic>
          <a:graphicData uri="http://schemas.openxmlformats.org/drawingml/2006/table">
            <a:tbl>
              <a:tblPr firstRow="1" firstCol="1" bandRow="1">
                <a:tableStyleId>{17292A2E-F333-43FB-9621-5CBBE7FDCDCB}</a:tableStyleId>
              </a:tblPr>
              <a:tblGrid>
                <a:gridCol w="4015825"/>
                <a:gridCol w="3375904"/>
                <a:gridCol w="3340031"/>
              </a:tblGrid>
              <a:tr h="350863">
                <a:tc>
                  <a:txBody>
                    <a:bodyPr/>
                    <a:lstStyle/>
                    <a:p>
                      <a:pPr marL="0" marR="0" indent="0" algn="ctr">
                        <a:lnSpc>
                          <a:spcPct val="150000"/>
                        </a:lnSpc>
                        <a:spcBef>
                          <a:spcPts val="600"/>
                        </a:spcBef>
                        <a:spcAft>
                          <a:spcPts val="0"/>
                        </a:spcAft>
                      </a:pPr>
                      <a:r>
                        <a:rPr lang="en-US" sz="1400" dirty="0" smtClean="0">
                          <a:effectLst/>
                        </a:rPr>
                        <a:t>AI</a:t>
                      </a:r>
                      <a:r>
                        <a:rPr lang="en-US" sz="1400" baseline="0" dirty="0" smtClean="0">
                          <a:effectLst/>
                        </a:rPr>
                        <a:t> Algorithm</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0"/>
                        </a:spcBef>
                        <a:spcAft>
                          <a:spcPts val="0"/>
                        </a:spcAft>
                      </a:pPr>
                      <a:r>
                        <a:rPr lang="en-US" sz="1400" dirty="0" smtClean="0">
                          <a:effectLst/>
                        </a:rPr>
                        <a:t>Training</a:t>
                      </a:r>
                      <a:r>
                        <a:rPr lang="en-US" sz="1400" baseline="0" dirty="0" smtClean="0">
                          <a:effectLst/>
                        </a:rPr>
                        <a:t> Score</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0"/>
                        </a:spcBef>
                        <a:spcAft>
                          <a:spcPts val="0"/>
                        </a:spcAft>
                      </a:pPr>
                      <a:r>
                        <a:rPr lang="en-US" sz="1400" dirty="0" smtClean="0">
                          <a:effectLst/>
                        </a:rPr>
                        <a:t>Test</a:t>
                      </a:r>
                      <a:r>
                        <a:rPr lang="en-US" sz="1400" baseline="0" dirty="0" smtClean="0">
                          <a:effectLst/>
                        </a:rPr>
                        <a:t> Score</a:t>
                      </a:r>
                      <a:endParaRPr lang="en-US" sz="1400" dirty="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K-Nearest </a:t>
                      </a:r>
                      <a:r>
                        <a:rPr lang="vi-VN" sz="1400" dirty="0" smtClean="0">
                          <a:effectLst/>
                        </a:rPr>
                        <a:t>Neighbors</a:t>
                      </a:r>
                      <a:r>
                        <a:rPr lang="en-US" sz="1400" dirty="0" smtClean="0">
                          <a:effectLst/>
                        </a:rPr>
                        <a:t>(*)</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0.94</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0.92</a:t>
                      </a:r>
                      <a:endParaRPr lang="en-US" sz="1400" dirty="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Decision Tree </a:t>
                      </a:r>
                      <a:r>
                        <a:rPr lang="vi-VN" sz="1400" dirty="0" smtClean="0">
                          <a:effectLst/>
                        </a:rPr>
                        <a:t>Classifier</a:t>
                      </a:r>
                      <a:r>
                        <a:rPr lang="en-US" sz="1400" dirty="0" smtClean="0">
                          <a:effectLst/>
                        </a:rPr>
                        <a:t>(*)</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1.00</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0.90</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Support Vector </a:t>
                      </a:r>
                      <a:r>
                        <a:rPr lang="vi-VN" sz="1400" dirty="0" smtClean="0">
                          <a:effectLst/>
                        </a:rPr>
                        <a:t>Machine</a:t>
                      </a:r>
                      <a:r>
                        <a:rPr lang="en-US" sz="1400" dirty="0" smtClean="0">
                          <a:effectLst/>
                        </a:rPr>
                        <a:t>(*)</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0.90</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0.90</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Random </a:t>
                      </a:r>
                      <a:r>
                        <a:rPr lang="vi-VN" sz="1400" dirty="0" smtClean="0">
                          <a:effectLst/>
                        </a:rPr>
                        <a:t>Forest</a:t>
                      </a:r>
                      <a:r>
                        <a:rPr lang="en-US" sz="1400" dirty="0" smtClean="0">
                          <a:effectLst/>
                        </a:rPr>
                        <a:t>(*)</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0.88</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0.87</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Logistic Regression Classifier</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0.87</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0.86</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a:effectLst/>
                        </a:rPr>
                        <a:t>Bernoulli Classifier</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0.87</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0.86</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a:effectLst/>
                        </a:rPr>
                        <a:t>Linear Discriminant Analysis</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0.87</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0.86</a:t>
                      </a:r>
                      <a:endParaRPr lang="en-US" sz="1400">
                        <a:effectLst/>
                        <a:latin typeface="Times New Roman" panose="02020603050405020304" pitchFamily="18" charset="0"/>
                        <a:ea typeface="SimSun" panose="02010600030101010101" pitchFamily="2" charset="-122"/>
                      </a:endParaRPr>
                    </a:p>
                  </a:txBody>
                  <a:tcPr marL="0" marR="0" marT="0" marB="0" anchor="ctr"/>
                </a:tc>
              </a:tr>
              <a:tr h="403333">
                <a:tc>
                  <a:txBody>
                    <a:bodyPr/>
                    <a:lstStyle/>
                    <a:p>
                      <a:pPr marL="0" marR="0" indent="0" algn="ctr">
                        <a:lnSpc>
                          <a:spcPct val="150000"/>
                        </a:lnSpc>
                        <a:spcBef>
                          <a:spcPts val="0"/>
                        </a:spcBef>
                        <a:spcAft>
                          <a:spcPts val="0"/>
                        </a:spcAft>
                      </a:pPr>
                      <a:r>
                        <a:rPr lang="vi-VN" sz="1400" dirty="0">
                          <a:effectLst/>
                        </a:rPr>
                        <a:t>Gaussian Naïve Bayes</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0.86</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0.86</a:t>
                      </a:r>
                      <a:endParaRPr lang="en-US" sz="1400" dirty="0">
                        <a:effectLst/>
                        <a:latin typeface="Times New Roman" panose="02020603050405020304" pitchFamily="18" charset="0"/>
                        <a:ea typeface="SimSun" panose="02010600030101010101" pitchFamily="2" charset="-122"/>
                      </a:endParaRPr>
                    </a:p>
                  </a:txBody>
                  <a:tcPr marL="0" marR="0" marT="0" marB="0" anchor="ctr"/>
                </a:tc>
              </a:tr>
            </a:tbl>
          </a:graphicData>
        </a:graphic>
      </p:graphicFrame>
    </p:spTree>
    <p:extLst>
      <p:ext uri="{BB962C8B-B14F-4D97-AF65-F5344CB8AC3E}">
        <p14:creationId xmlns:p14="http://schemas.microsoft.com/office/powerpoint/2010/main" val="209179823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Optimize hyper-parameters of RDF</a:t>
            </a:r>
            <a:endParaRPr lang="en-US" dirty="0"/>
          </a:p>
        </p:txBody>
      </p:sp>
      <p:pic>
        <p:nvPicPr>
          <p:cNvPr id="3" name="Picture 2"/>
          <p:cNvPicPr>
            <a:picLocks noChangeAspect="1"/>
          </p:cNvPicPr>
          <p:nvPr/>
        </p:nvPicPr>
        <p:blipFill>
          <a:blip r:embed="rId2"/>
          <a:stretch>
            <a:fillRect/>
          </a:stretch>
        </p:blipFill>
        <p:spPr>
          <a:xfrm>
            <a:off x="232497" y="961512"/>
            <a:ext cx="9648825" cy="1971675"/>
          </a:xfrm>
          <a:prstGeom prst="rect">
            <a:avLst/>
          </a:prstGeom>
        </p:spPr>
      </p:pic>
      <p:pic>
        <p:nvPicPr>
          <p:cNvPr id="4" name="Picture 3"/>
          <p:cNvPicPr>
            <a:picLocks noChangeAspect="1"/>
          </p:cNvPicPr>
          <p:nvPr/>
        </p:nvPicPr>
        <p:blipFill>
          <a:blip r:embed="rId3"/>
          <a:stretch>
            <a:fillRect/>
          </a:stretch>
        </p:blipFill>
        <p:spPr>
          <a:xfrm>
            <a:off x="861580" y="2915435"/>
            <a:ext cx="7600950" cy="733425"/>
          </a:xfrm>
          <a:prstGeom prst="rect">
            <a:avLst/>
          </a:prstGeom>
        </p:spPr>
      </p:pic>
      <p:pic>
        <p:nvPicPr>
          <p:cNvPr id="5" name="Picture 4"/>
          <p:cNvPicPr>
            <a:picLocks noChangeAspect="1"/>
          </p:cNvPicPr>
          <p:nvPr/>
        </p:nvPicPr>
        <p:blipFill>
          <a:blip r:embed="rId4"/>
          <a:stretch>
            <a:fillRect/>
          </a:stretch>
        </p:blipFill>
        <p:spPr>
          <a:xfrm>
            <a:off x="7063957" y="3963247"/>
            <a:ext cx="4822681" cy="2572634"/>
          </a:xfrm>
          <a:prstGeom prst="rect">
            <a:avLst/>
          </a:prstGeom>
        </p:spPr>
      </p:pic>
      <p:sp>
        <p:nvSpPr>
          <p:cNvPr id="6" name="Rectangle 5"/>
          <p:cNvSpPr/>
          <p:nvPr/>
        </p:nvSpPr>
        <p:spPr>
          <a:xfrm>
            <a:off x="354199" y="5141118"/>
            <a:ext cx="6096000" cy="923330"/>
          </a:xfrm>
          <a:prstGeom prst="rect">
            <a:avLst/>
          </a:prstGeom>
        </p:spPr>
        <p:txBody>
          <a:bodyPr>
            <a:spAutoFit/>
          </a:bodyPr>
          <a:lstStyle/>
          <a:p>
            <a:r>
              <a:rPr lang="en-US" dirty="0">
                <a:hlinkClick r:id="rId5"/>
              </a:rPr>
              <a:t>https://scikit-learn.org/stable/modules/generated/sklearn.ensemble.RandomForestClassifier.html</a:t>
            </a:r>
            <a:endParaRPr lang="en-US" dirty="0"/>
          </a:p>
        </p:txBody>
      </p:sp>
    </p:spTree>
    <p:extLst>
      <p:ext uri="{BB962C8B-B14F-4D97-AF65-F5344CB8AC3E}">
        <p14:creationId xmlns:p14="http://schemas.microsoft.com/office/powerpoint/2010/main" val="214465752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79124292"/>
              </p:ext>
            </p:extLst>
          </p:nvPr>
        </p:nvGraphicFramePr>
        <p:xfrm>
          <a:off x="211059" y="1239812"/>
          <a:ext cx="11598275" cy="1600200"/>
        </p:xfrm>
        <a:graphic>
          <a:graphicData uri="http://schemas.openxmlformats.org/drawingml/2006/table">
            <a:tbl>
              <a:tblPr firstRow="1" firstCol="1" bandRow="1">
                <a:tableStyleId>{00A15C55-8517-42AA-B614-E9B94910E393}</a:tableStyleId>
              </a:tblPr>
              <a:tblGrid>
                <a:gridCol w="6390650"/>
                <a:gridCol w="5207625"/>
              </a:tblGrid>
              <a:tr h="18288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a:effectLst/>
                        </a:rPr>
                        <a:t>Điểm số trung bình</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Random Forest</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0.907</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Support Vector Machine</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0.896</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dirty="0">
                          <a:effectLst/>
                        </a:rPr>
                        <a:t>K-Nearest Neighbors</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0.895</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dirty="0">
                          <a:effectLst/>
                        </a:rPr>
                        <a:t>Decision Tree</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0.892</a:t>
                      </a:r>
                      <a:endParaRPr lang="en-US" sz="1400" dirty="0">
                        <a:effectLst/>
                        <a:latin typeface="Times New Roman" panose="02020603050405020304" pitchFamily="18" charset="0"/>
                        <a:ea typeface="SimSun" panose="02010600030101010101" pitchFamily="2" charset="-122"/>
                      </a:endParaRPr>
                    </a:p>
                  </a:txBody>
                  <a:tcPr marL="0" marR="0" marT="0" marB="0" anchor="ctr"/>
                </a:tc>
              </a:tr>
            </a:tbl>
          </a:graphicData>
        </a:graphic>
      </p:graphicFrame>
      <p:sp>
        <p:nvSpPr>
          <p:cNvPr id="4" name="Title 1"/>
          <p:cNvSpPr>
            <a:spLocks noGrp="1"/>
          </p:cNvSpPr>
          <p:nvPr>
            <p:ph type="title"/>
          </p:nvPr>
        </p:nvSpPr>
        <p:spPr>
          <a:xfrm>
            <a:off x="1408615" y="222422"/>
            <a:ext cx="10083169" cy="605739"/>
          </a:xfrm>
        </p:spPr>
        <p:txBody>
          <a:bodyPr/>
          <a:lstStyle/>
          <a:p>
            <a:r>
              <a:rPr lang="en-US" dirty="0" smtClean="0"/>
              <a:t>Machine Learning Score Results</a:t>
            </a:r>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413998358"/>
                  </p:ext>
                </p:extLst>
              </p:nvPr>
            </p:nvGraphicFramePr>
            <p:xfrm>
              <a:off x="143604" y="3423810"/>
              <a:ext cx="11598275" cy="2583690"/>
            </p:xfrm>
            <a:graphic>
              <a:graphicData uri="http://schemas.openxmlformats.org/drawingml/2006/table">
                <a:tbl>
                  <a:tblPr firstRow="1" firstCol="1" bandRow="1">
                    <a:tableStyleId>{00A15C55-8517-42AA-B614-E9B94910E393}</a:tableStyleId>
                  </a:tblPr>
                  <a:tblGrid>
                    <a:gridCol w="5186749"/>
                    <a:gridCol w="6411526"/>
                  </a:tblGrid>
                  <a:tr h="42291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dirty="0">
                              <a:effectLst/>
                            </a:rPr>
                            <a:t>Ma </a:t>
                          </a:r>
                          <a:r>
                            <a:rPr lang="en-US" sz="1400" dirty="0" err="1">
                              <a:effectLst/>
                            </a:rPr>
                            <a:t>trận</a:t>
                          </a:r>
                          <a:r>
                            <a:rPr lang="en-US" sz="1400" dirty="0">
                              <a:effectLst/>
                            </a:rPr>
                            <a:t> </a:t>
                          </a:r>
                          <a:r>
                            <a:rPr lang="en-US" sz="1400" dirty="0" err="1">
                              <a:effectLst/>
                            </a:rPr>
                            <a:t>thu</a:t>
                          </a:r>
                          <a:r>
                            <a:rPr lang="en-US" sz="1400" dirty="0">
                              <a:effectLst/>
                            </a:rPr>
                            <a:t> </a:t>
                          </a:r>
                          <a:r>
                            <a:rPr lang="en-US" sz="1400" dirty="0" err="1">
                              <a:effectLst/>
                            </a:rPr>
                            <a:t>được</a:t>
                          </a:r>
                          <a:r>
                            <a:rPr lang="en-US" sz="1400" dirty="0">
                              <a:effectLst/>
                            </a:rPr>
                            <a:t>  </a:t>
                          </a:r>
                          <a:r>
                            <a:rPr lang="en-US" sz="1400" dirty="0" err="1">
                              <a:effectLst/>
                            </a:rPr>
                            <a:t>trên</a:t>
                          </a:r>
                          <a:r>
                            <a:rPr lang="en-US" sz="1400" dirty="0">
                              <a:effectLst/>
                            </a:rPr>
                            <a:t> </a:t>
                          </a:r>
                          <a:r>
                            <a:rPr lang="en-US" sz="1400" dirty="0" err="1">
                              <a:effectLst/>
                            </a:rPr>
                            <a:t>tập</a:t>
                          </a:r>
                          <a:r>
                            <a:rPr lang="en-US" sz="1400" dirty="0">
                              <a:effectLst/>
                            </a:rPr>
                            <a:t> </a:t>
                          </a:r>
                          <a:r>
                            <a:rPr lang="en-US" sz="1400" dirty="0" err="1">
                              <a:effectLst/>
                            </a:rPr>
                            <a:t>kiểm</a:t>
                          </a:r>
                          <a:r>
                            <a:rPr lang="en-US" sz="1400" dirty="0">
                              <a:effectLst/>
                            </a:rPr>
                            <a:t> </a:t>
                          </a:r>
                          <a:r>
                            <a:rPr lang="en-US" sz="1400" dirty="0" err="1">
                              <a:effectLst/>
                            </a:rPr>
                            <a:t>tra</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Random Forest</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593</m:t>
                                          </m:r>
                                        </m:e>
                                        <m:e>
                                          <m:r>
                                            <a:rPr lang="vi-VN" sz="1400">
                                              <a:effectLst/>
                                              <a:latin typeface="Cambria Math" panose="02040503050406030204" pitchFamily="18" charset="0"/>
                                            </a:rPr>
                                            <m:t>43</m:t>
                                          </m:r>
                                        </m:e>
                                      </m:mr>
                                      <m:mr>
                                        <m:e>
                                          <m:r>
                                            <a:rPr lang="vi-VN" sz="1400">
                                              <a:effectLst/>
                                              <a:latin typeface="Cambria Math" panose="02040503050406030204" pitchFamily="18" charset="0"/>
                                            </a:rPr>
                                            <m:t>53</m:t>
                                          </m:r>
                                        </m:e>
                                        <m:e>
                                          <m:r>
                                            <a:rPr lang="vi-VN" sz="1400">
                                              <a:effectLst/>
                                              <a:latin typeface="Cambria Math" panose="02040503050406030204" pitchFamily="18" charset="0"/>
                                            </a:rPr>
                                            <m:t>414</m:t>
                                          </m:r>
                                        </m:e>
                                      </m:mr>
                                    </m:m>
                                  </m:e>
                                </m:d>
                              </m:oMath>
                            </m:oMathPara>
                          </a14:m>
                          <a:endParaRPr lang="en-US" sz="1400" dirty="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K-Nearest Neighbors</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588</m:t>
                                          </m:r>
                                        </m:e>
                                        <m:e>
                                          <m:r>
                                            <a:rPr lang="vi-VN" sz="1400">
                                              <a:effectLst/>
                                              <a:latin typeface="Cambria Math" panose="02040503050406030204" pitchFamily="18" charset="0"/>
                                            </a:rPr>
                                            <m:t>48</m:t>
                                          </m:r>
                                        </m:e>
                                      </m:mr>
                                      <m:mr>
                                        <m:e>
                                          <m:r>
                                            <a:rPr lang="vi-VN" sz="1400">
                                              <a:effectLst/>
                                              <a:latin typeface="Cambria Math" panose="02040503050406030204" pitchFamily="18" charset="0"/>
                                            </a:rPr>
                                            <m:t>60</m:t>
                                          </m:r>
                                        </m:e>
                                        <m:e>
                                          <m:r>
                                            <a:rPr lang="vi-VN" sz="1400">
                                              <a:effectLst/>
                                              <a:latin typeface="Cambria Math" panose="02040503050406030204" pitchFamily="18" charset="0"/>
                                            </a:rPr>
                                            <m:t>407</m:t>
                                          </m:r>
                                        </m:e>
                                      </m:mr>
                                    </m:m>
                                  </m:e>
                                </m:d>
                              </m:oMath>
                            </m:oMathPara>
                          </a14:m>
                          <a:endParaRPr lang="en-US" sz="1400" dirty="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Support Vector Machine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593</m:t>
                                          </m:r>
                                        </m:e>
                                        <m:e>
                                          <m:r>
                                            <a:rPr lang="vi-VN" sz="1400">
                                              <a:effectLst/>
                                              <a:latin typeface="Cambria Math" panose="02040503050406030204" pitchFamily="18" charset="0"/>
                                            </a:rPr>
                                            <m:t>43</m:t>
                                          </m:r>
                                        </m:e>
                                      </m:mr>
                                      <m:mr>
                                        <m:e>
                                          <m:r>
                                            <a:rPr lang="vi-VN" sz="1400">
                                              <a:effectLst/>
                                              <a:latin typeface="Cambria Math" panose="02040503050406030204" pitchFamily="18" charset="0"/>
                                            </a:rPr>
                                            <m:t>76</m:t>
                                          </m:r>
                                        </m:e>
                                        <m:e>
                                          <m:r>
                                            <a:rPr lang="vi-VN" sz="1400">
                                              <a:effectLst/>
                                              <a:latin typeface="Cambria Math" panose="02040503050406030204" pitchFamily="18" charset="0"/>
                                            </a:rPr>
                                            <m:t>391</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Decision Tree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585</m:t>
                                          </m:r>
                                        </m:e>
                                        <m:e>
                                          <m:r>
                                            <a:rPr lang="vi-VN" sz="1400">
                                              <a:effectLst/>
                                              <a:latin typeface="Cambria Math" panose="02040503050406030204" pitchFamily="18" charset="0"/>
                                            </a:rPr>
                                            <m:t>51</m:t>
                                          </m:r>
                                        </m:e>
                                      </m:mr>
                                      <m:mr>
                                        <m:e>
                                          <m:r>
                                            <a:rPr lang="vi-VN" sz="1400">
                                              <a:effectLst/>
                                              <a:latin typeface="Cambria Math" panose="02040503050406030204" pitchFamily="18" charset="0"/>
                                            </a:rPr>
                                            <m:t>73</m:t>
                                          </m:r>
                                        </m:e>
                                        <m:e>
                                          <m:r>
                                            <a:rPr lang="vi-VN" sz="1400">
                                              <a:effectLst/>
                                              <a:latin typeface="Cambria Math" panose="02040503050406030204" pitchFamily="18" charset="0"/>
                                            </a:rPr>
                                            <m:t>394</m:t>
                                          </m:r>
                                        </m:e>
                                      </m:mr>
                                    </m:m>
                                  </m:e>
                                </m:d>
                              </m:oMath>
                            </m:oMathPara>
                          </a14:m>
                          <a:endParaRPr lang="en-US" sz="1400" dirty="0">
                            <a:effectLst/>
                            <a:latin typeface="Times New Roman" panose="02020603050405020304" pitchFamily="18" charset="0"/>
                            <a:ea typeface="SimSun" panose="02010600030101010101" pitchFamily="2" charset="-122"/>
                          </a:endParaRPr>
                        </a:p>
                      </a:txBody>
                      <a:tcPr marL="0" marR="0" marT="0" marB="0" anchor="ct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413998358"/>
                  </p:ext>
                </p:extLst>
              </p:nvPr>
            </p:nvGraphicFramePr>
            <p:xfrm>
              <a:off x="143604" y="3423810"/>
              <a:ext cx="11598275" cy="2583690"/>
            </p:xfrm>
            <a:graphic>
              <a:graphicData uri="http://schemas.openxmlformats.org/drawingml/2006/table">
                <a:tbl>
                  <a:tblPr firstRow="1" firstCol="1" bandRow="1">
                    <a:tableStyleId>{00A15C55-8517-42AA-B614-E9B94910E393}</a:tableStyleId>
                  </a:tblPr>
                  <a:tblGrid>
                    <a:gridCol w="5186749"/>
                    <a:gridCol w="6411526"/>
                  </a:tblGrid>
                  <a:tr h="42291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dirty="0">
                              <a:effectLst/>
                            </a:rPr>
                            <a:t>Ma </a:t>
                          </a:r>
                          <a:r>
                            <a:rPr lang="en-US" sz="1400" dirty="0" err="1">
                              <a:effectLst/>
                            </a:rPr>
                            <a:t>trận</a:t>
                          </a:r>
                          <a:r>
                            <a:rPr lang="en-US" sz="1400" dirty="0">
                              <a:effectLst/>
                            </a:rPr>
                            <a:t> </a:t>
                          </a:r>
                          <a:r>
                            <a:rPr lang="en-US" sz="1400" dirty="0" err="1">
                              <a:effectLst/>
                            </a:rPr>
                            <a:t>thu</a:t>
                          </a:r>
                          <a:r>
                            <a:rPr lang="en-US" sz="1400" dirty="0">
                              <a:effectLst/>
                            </a:rPr>
                            <a:t> </a:t>
                          </a:r>
                          <a:r>
                            <a:rPr lang="en-US" sz="1400" dirty="0" err="1">
                              <a:effectLst/>
                            </a:rPr>
                            <a:t>được</a:t>
                          </a:r>
                          <a:r>
                            <a:rPr lang="en-US" sz="1400" dirty="0">
                              <a:effectLst/>
                            </a:rPr>
                            <a:t>  </a:t>
                          </a:r>
                          <a:r>
                            <a:rPr lang="en-US" sz="1400" dirty="0" err="1">
                              <a:effectLst/>
                            </a:rPr>
                            <a:t>trên</a:t>
                          </a:r>
                          <a:r>
                            <a:rPr lang="en-US" sz="1400" dirty="0">
                              <a:effectLst/>
                            </a:rPr>
                            <a:t> </a:t>
                          </a:r>
                          <a:r>
                            <a:rPr lang="en-US" sz="1400" dirty="0" err="1">
                              <a:effectLst/>
                            </a:rPr>
                            <a:t>tập</a:t>
                          </a:r>
                          <a:r>
                            <a:rPr lang="en-US" sz="1400" dirty="0">
                              <a:effectLst/>
                            </a:rPr>
                            <a:t> </a:t>
                          </a:r>
                          <a:r>
                            <a:rPr lang="en-US" sz="1400" dirty="0" err="1">
                              <a:effectLst/>
                            </a:rPr>
                            <a:t>kiểm</a:t>
                          </a:r>
                          <a:r>
                            <a:rPr lang="en-US" sz="1400" dirty="0">
                              <a:effectLst/>
                            </a:rPr>
                            <a:t> </a:t>
                          </a:r>
                          <a:r>
                            <a:rPr lang="en-US" sz="1400" dirty="0" err="1">
                              <a:effectLst/>
                            </a:rPr>
                            <a:t>tra</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540195">
                    <a:tc>
                      <a:txBody>
                        <a:bodyPr/>
                        <a:lstStyle/>
                        <a:p>
                          <a:pPr marL="0" marR="0" indent="457200" algn="ctr">
                            <a:lnSpc>
                              <a:spcPct val="150000"/>
                            </a:lnSpc>
                            <a:spcBef>
                              <a:spcPts val="0"/>
                            </a:spcBef>
                            <a:spcAft>
                              <a:spcPts val="0"/>
                            </a:spcAft>
                          </a:pPr>
                          <a:r>
                            <a:rPr lang="en-US" sz="1400">
                              <a:effectLst/>
                            </a:rPr>
                            <a:t>Random Forest</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12" t="-80682" r="-380" b="-305682"/>
                          </a:stretch>
                        </a:blipFill>
                      </a:tcPr>
                    </a:tc>
                  </a:tr>
                  <a:tr h="540195">
                    <a:tc>
                      <a:txBody>
                        <a:bodyPr/>
                        <a:lstStyle/>
                        <a:p>
                          <a:pPr marL="0" marR="0" indent="457200" algn="ctr">
                            <a:lnSpc>
                              <a:spcPct val="150000"/>
                            </a:lnSpc>
                            <a:spcBef>
                              <a:spcPts val="0"/>
                            </a:spcBef>
                            <a:spcAft>
                              <a:spcPts val="0"/>
                            </a:spcAft>
                          </a:pPr>
                          <a:r>
                            <a:rPr lang="en-US" sz="1400">
                              <a:effectLst/>
                            </a:rPr>
                            <a:t>K-Nearest Neighbors</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12" t="-178652" r="-380" b="-202247"/>
                          </a:stretch>
                        </a:blipFill>
                      </a:tcPr>
                    </a:tc>
                  </a:tr>
                  <a:tr h="540195">
                    <a:tc>
                      <a:txBody>
                        <a:bodyPr/>
                        <a:lstStyle/>
                        <a:p>
                          <a:pPr marL="0" marR="0" indent="457200" algn="ctr">
                            <a:lnSpc>
                              <a:spcPct val="150000"/>
                            </a:lnSpc>
                            <a:spcBef>
                              <a:spcPts val="0"/>
                            </a:spcBef>
                            <a:spcAft>
                              <a:spcPts val="0"/>
                            </a:spcAft>
                          </a:pPr>
                          <a:r>
                            <a:rPr lang="en-US" sz="1400">
                              <a:effectLst/>
                            </a:rPr>
                            <a:t>Support Vector Machine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12" t="-278652" r="-380" b="-102247"/>
                          </a:stretch>
                        </a:blipFill>
                      </a:tcPr>
                    </a:tc>
                  </a:tr>
                  <a:tr h="540195">
                    <a:tc>
                      <a:txBody>
                        <a:bodyPr/>
                        <a:lstStyle/>
                        <a:p>
                          <a:pPr marL="0" marR="0" indent="457200" algn="ctr">
                            <a:lnSpc>
                              <a:spcPct val="150000"/>
                            </a:lnSpc>
                            <a:spcBef>
                              <a:spcPts val="0"/>
                            </a:spcBef>
                            <a:spcAft>
                              <a:spcPts val="0"/>
                            </a:spcAft>
                          </a:pPr>
                          <a:r>
                            <a:rPr lang="en-US" sz="1400">
                              <a:effectLst/>
                            </a:rPr>
                            <a:t>Decision Tree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12" t="-378652" r="-380" b="-2247"/>
                          </a:stretch>
                        </a:blipFill>
                      </a:tcPr>
                    </a:tc>
                  </a:tr>
                </a:tbl>
              </a:graphicData>
            </a:graphic>
          </p:graphicFrame>
        </mc:Fallback>
      </mc:AlternateContent>
    </p:spTree>
    <p:extLst>
      <p:ext uri="{BB962C8B-B14F-4D97-AF65-F5344CB8AC3E}">
        <p14:creationId xmlns:p14="http://schemas.microsoft.com/office/powerpoint/2010/main" val="315517557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11179" y="2703294"/>
            <a:ext cx="10083169" cy="605739"/>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kern="0" dirty="0" smtClean="0"/>
              <a:t>QC RESULTS BY MAPS</a:t>
            </a:r>
            <a:endParaRPr lang="en-US" kern="0" dirty="0"/>
          </a:p>
        </p:txBody>
      </p:sp>
    </p:spTree>
    <p:extLst>
      <p:ext uri="{BB962C8B-B14F-4D97-AF65-F5344CB8AC3E}">
        <p14:creationId xmlns:p14="http://schemas.microsoft.com/office/powerpoint/2010/main" val="73658298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MMF30 SAND THICKNESS MAP BY ML</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4931" y="906075"/>
            <a:ext cx="8420700" cy="5666663"/>
          </a:xfrm>
          <a:prstGeom prst="rect">
            <a:avLst/>
          </a:prstGeom>
        </p:spPr>
      </p:pic>
    </p:spTree>
    <p:extLst>
      <p:ext uri="{BB962C8B-B14F-4D97-AF65-F5344CB8AC3E}">
        <p14:creationId xmlns:p14="http://schemas.microsoft.com/office/powerpoint/2010/main" val="298163089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04935" y="894658"/>
            <a:ext cx="8523288" cy="5738490"/>
          </a:xfrm>
          <a:prstGeom prst="rect">
            <a:avLst/>
          </a:prstGeom>
        </p:spPr>
      </p:pic>
      <p:sp>
        <p:nvSpPr>
          <p:cNvPr id="4" name="Title 1"/>
          <p:cNvSpPr>
            <a:spLocks noGrp="1"/>
          </p:cNvSpPr>
          <p:nvPr>
            <p:ph type="title"/>
          </p:nvPr>
        </p:nvSpPr>
        <p:spPr>
          <a:xfrm>
            <a:off x="1408615" y="222422"/>
            <a:ext cx="10083169" cy="605739"/>
          </a:xfrm>
        </p:spPr>
        <p:txBody>
          <a:bodyPr/>
          <a:lstStyle/>
          <a:p>
            <a:r>
              <a:rPr lang="en-US" smtClean="0"/>
              <a:t>MMF30 SAND THICKNESS MAP BY ML</a:t>
            </a:r>
            <a:endParaRPr lang="en-US"/>
          </a:p>
        </p:txBody>
      </p:sp>
    </p:spTree>
    <p:extLst>
      <p:ext uri="{BB962C8B-B14F-4D97-AF65-F5344CB8AC3E}">
        <p14:creationId xmlns:p14="http://schemas.microsoft.com/office/powerpoint/2010/main" val="5752974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123" y="294741"/>
            <a:ext cx="10083169" cy="605739"/>
          </a:xfrm>
        </p:spPr>
        <p:txBody>
          <a:bodyPr/>
          <a:lstStyle/>
          <a:p>
            <a:r>
              <a:rPr lang="en-US" sz="2000" dirty="0" smtClean="0"/>
              <a:t>HEAT MAP BETWEEN SAND THICKNESS AND WELL DATA</a:t>
            </a:r>
            <a:endParaRPr lang="en-US" sz="2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7923" y="978647"/>
            <a:ext cx="7010400" cy="5608318"/>
          </a:xfrm>
          <a:prstGeom prst="rect">
            <a:avLst/>
          </a:prstGeom>
          <a:ln w="3175">
            <a:solidFill>
              <a:schemeClr val="tx1"/>
            </a:solidFill>
          </a:ln>
        </p:spPr>
      </p:pic>
      <p:sp>
        <p:nvSpPr>
          <p:cNvPr id="5" name="TextBox 4"/>
          <p:cNvSpPr txBox="1"/>
          <p:nvPr/>
        </p:nvSpPr>
        <p:spPr>
          <a:xfrm>
            <a:off x="7924800" y="2951809"/>
            <a:ext cx="4011561"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Random Forest: </a:t>
            </a:r>
            <a:r>
              <a:rPr lang="en-US" sz="1600" dirty="0" smtClean="0"/>
              <a:t>Highest </a:t>
            </a:r>
            <a:r>
              <a:rPr lang="en-US" sz="1600" dirty="0" smtClean="0"/>
              <a:t>correlation with sand thickness at well (0.88</a:t>
            </a:r>
            <a:r>
              <a:rPr lang="en-US" sz="1600" dirty="0" smtClean="0"/>
              <a:t>)</a:t>
            </a:r>
          </a:p>
          <a:p>
            <a:endParaRPr lang="en-US" sz="1600" dirty="0" smtClean="0"/>
          </a:p>
          <a:p>
            <a:pPr marL="285750" indent="-285750">
              <a:buFont typeface="Arial" panose="020B0604020202020204" pitchFamily="34" charset="0"/>
              <a:buChar char="•"/>
            </a:pPr>
            <a:r>
              <a:rPr lang="en-US" sz="1600" dirty="0" smtClean="0"/>
              <a:t>SVM: Lowest correlation (0.43)</a:t>
            </a:r>
            <a:endParaRPr lang="en-US" sz="1600" dirty="0"/>
          </a:p>
        </p:txBody>
      </p:sp>
    </p:spTree>
    <p:extLst>
      <p:ext uri="{BB962C8B-B14F-4D97-AF65-F5344CB8AC3E}">
        <p14:creationId xmlns:p14="http://schemas.microsoft.com/office/powerpoint/2010/main" val="321158055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MMF30 Attribute Maps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442" y="1240808"/>
            <a:ext cx="3493535" cy="4737273"/>
          </a:xfrm>
          <a:prstGeom prst="rect">
            <a:avLst/>
          </a:prstGeom>
          <a:ln w="3175">
            <a:solidFill>
              <a:schemeClr val="tx1"/>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7140" y="1240807"/>
            <a:ext cx="3493535" cy="4737273"/>
          </a:xfrm>
          <a:prstGeom prst="rect">
            <a:avLst/>
          </a:prstGeom>
          <a:ln w="3175">
            <a:solidFill>
              <a:schemeClr val="tx1"/>
            </a:solidFill>
          </a:ln>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2838" y="1240810"/>
            <a:ext cx="3523088" cy="4777347"/>
          </a:xfrm>
          <a:prstGeom prst="rect">
            <a:avLst/>
          </a:prstGeom>
          <a:ln w="3175">
            <a:solidFill>
              <a:schemeClr val="tx1"/>
            </a:solidFill>
          </a:ln>
        </p:spPr>
      </p:pic>
    </p:spTree>
    <p:extLst>
      <p:ext uri="{BB962C8B-B14F-4D97-AF65-F5344CB8AC3E}">
        <p14:creationId xmlns:p14="http://schemas.microsoft.com/office/powerpoint/2010/main" val="127163799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2D XPLOT VS ML MAP</a:t>
            </a:r>
            <a:endParaRPr lang="en-US" sz="24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187" y="1269205"/>
            <a:ext cx="6831579" cy="4578345"/>
          </a:xfrm>
          <a:prstGeom prst="rect">
            <a:avLst/>
          </a:prstGeom>
        </p:spPr>
      </p:pic>
      <p:sp>
        <p:nvSpPr>
          <p:cNvPr id="5" name="TextBox 4"/>
          <p:cNvSpPr txBox="1"/>
          <p:nvPr/>
        </p:nvSpPr>
        <p:spPr>
          <a:xfrm>
            <a:off x="7404463" y="1573218"/>
            <a:ext cx="4481384" cy="3970318"/>
          </a:xfrm>
          <a:prstGeom prst="rect">
            <a:avLst/>
          </a:prstGeom>
          <a:noFill/>
        </p:spPr>
        <p:txBody>
          <a:bodyPr wrap="square" rtlCol="0">
            <a:spAutoFit/>
          </a:bodyPr>
          <a:lstStyle/>
          <a:p>
            <a:r>
              <a:rPr lang="en-US" b="1" u="sng" dirty="0" smtClean="0"/>
              <a:t>2D cross-plot:</a:t>
            </a:r>
          </a:p>
          <a:p>
            <a:pPr marL="285750" indent="-285750">
              <a:buFont typeface="Arial" panose="020B0604020202020204" pitchFamily="34" charset="0"/>
              <a:buChar char="•"/>
            </a:pPr>
            <a:r>
              <a:rPr lang="en-US" dirty="0" smtClean="0"/>
              <a:t>Cross-plot between LR and MR</a:t>
            </a:r>
          </a:p>
          <a:p>
            <a:pPr marL="285750" indent="-285750">
              <a:buFont typeface="Arial" panose="020B0604020202020204" pitchFamily="34" charset="0"/>
              <a:buChar char="•"/>
            </a:pPr>
            <a:r>
              <a:rPr lang="en-US" dirty="0" smtClean="0"/>
              <a:t>Threshold input parameter is sensitive and highly depend on experience of interpreters</a:t>
            </a:r>
          </a:p>
          <a:p>
            <a:pPr marL="285750" indent="-285750">
              <a:buFont typeface="Arial" panose="020B0604020202020204" pitchFamily="34" charset="0"/>
              <a:buChar char="•"/>
            </a:pPr>
            <a:r>
              <a:rPr lang="en-US" dirty="0" smtClean="0"/>
              <a:t>Some valuable features from others attribute can be neglected (</a:t>
            </a:r>
            <a:r>
              <a:rPr lang="en-US" dirty="0" err="1" smtClean="0"/>
              <a:t>VpVs</a:t>
            </a:r>
            <a:r>
              <a:rPr lang="en-US" dirty="0" smtClean="0"/>
              <a:t>)</a:t>
            </a:r>
          </a:p>
          <a:p>
            <a:r>
              <a:rPr lang="en-US" b="1" u="sng" dirty="0" smtClean="0"/>
              <a:t>ML:</a:t>
            </a:r>
          </a:p>
          <a:p>
            <a:pPr marL="285750" indent="-285750">
              <a:buFont typeface="Arial" panose="020B0604020202020204" pitchFamily="34" charset="0"/>
              <a:buChar char="•"/>
            </a:pPr>
            <a:r>
              <a:rPr lang="en-US" dirty="0" smtClean="0"/>
              <a:t>All input data are utilized</a:t>
            </a:r>
          </a:p>
          <a:p>
            <a:pPr marL="285750" indent="-285750">
              <a:buFont typeface="Arial" panose="020B0604020202020204" pitchFamily="34" charset="0"/>
              <a:buChar char="•"/>
            </a:pPr>
            <a:r>
              <a:rPr lang="en-US" dirty="0" smtClean="0"/>
              <a:t>Result are objective, reasonable and promising</a:t>
            </a:r>
          </a:p>
          <a:p>
            <a:pPr marL="285750" indent="-285750">
              <a:buFont typeface="Arial" panose="020B0604020202020204" pitchFamily="34" charset="0"/>
              <a:buChar char="•"/>
            </a:pPr>
            <a:r>
              <a:rPr lang="en-US" dirty="0" smtClean="0"/>
              <a:t>Time saving for batch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4" name="Picture 3"/>
          <p:cNvPicPr>
            <a:picLocks noChangeAspect="1"/>
          </p:cNvPicPr>
          <p:nvPr/>
        </p:nvPicPr>
        <p:blipFill>
          <a:blip r:embed="rId3"/>
          <a:stretch>
            <a:fillRect/>
          </a:stretch>
        </p:blipFill>
        <p:spPr>
          <a:xfrm>
            <a:off x="2104270" y="5001860"/>
            <a:ext cx="2113768" cy="1691380"/>
          </a:xfrm>
          <a:prstGeom prst="rect">
            <a:avLst/>
          </a:prstGeom>
        </p:spPr>
      </p:pic>
    </p:spTree>
    <p:extLst>
      <p:ext uri="{BB962C8B-B14F-4D97-AF65-F5344CB8AC3E}">
        <p14:creationId xmlns:p14="http://schemas.microsoft.com/office/powerpoint/2010/main" val="1969031439"/>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661" y="5801950"/>
            <a:ext cx="6168913" cy="347205"/>
          </a:xfrm>
        </p:spPr>
        <p:txBody>
          <a:bodyPr/>
          <a:lstStyle/>
          <a:p>
            <a:r>
              <a:rPr lang="en-US" sz="1800" dirty="0">
                <a:hlinkClick r:id="rId3"/>
              </a:rPr>
              <a:t>https://data-flair.training/blogs/machine-learning-tutorial/</a:t>
            </a:r>
            <a:endParaRPr lang="en-US" sz="1800" dirty="0"/>
          </a:p>
        </p:txBody>
      </p:sp>
      <p:pic>
        <p:nvPicPr>
          <p:cNvPr id="6146" name="Picture 2" descr="machine learning tutor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83" y="1266122"/>
            <a:ext cx="7615045" cy="398793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408615" y="222422"/>
            <a:ext cx="10083169" cy="605739"/>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kern="0" dirty="0" smtClean="0"/>
              <a:t>What </a:t>
            </a:r>
            <a:r>
              <a:rPr lang="en-US" kern="0" dirty="0" smtClean="0"/>
              <a:t>Is Machine Learning</a:t>
            </a:r>
            <a:r>
              <a:rPr lang="en-US" kern="0" dirty="0" smtClean="0"/>
              <a:t>?</a:t>
            </a:r>
            <a:endParaRPr lang="en-US" kern="0" dirty="0"/>
          </a:p>
        </p:txBody>
      </p:sp>
      <p:sp>
        <p:nvSpPr>
          <p:cNvPr id="3" name="TextBox 2"/>
          <p:cNvSpPr txBox="1"/>
          <p:nvPr/>
        </p:nvSpPr>
        <p:spPr>
          <a:xfrm>
            <a:off x="8062928" y="2300443"/>
            <a:ext cx="4034134"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Machine Learning is </a:t>
            </a:r>
            <a:r>
              <a:rPr lang="en-US" sz="1600" dirty="0" smtClean="0">
                <a:latin typeface="Times New Roman" panose="02020603050405020304" pitchFamily="18" charset="0"/>
                <a:cs typeface="Times New Roman" panose="02020603050405020304" pitchFamily="18" charset="0"/>
              </a:rPr>
              <a:t>popular </a:t>
            </a:r>
            <a:r>
              <a:rPr lang="en-US" sz="1600" b="1" u="sng" dirty="0" smtClean="0">
                <a:latin typeface="Times New Roman" panose="02020603050405020304" pitchFamily="18" charset="0"/>
                <a:cs typeface="Times New Roman" panose="02020603050405020304" pitchFamily="18" charset="0"/>
              </a:rPr>
              <a:t>technique of predicting the future or classifying information</a:t>
            </a:r>
            <a:r>
              <a:rPr lang="en-US" sz="1600" dirty="0" smtClean="0">
                <a:latin typeface="Times New Roman" panose="02020603050405020304" pitchFamily="18" charset="0"/>
                <a:cs typeface="Times New Roman" panose="02020603050405020304" pitchFamily="18" charset="0"/>
              </a:rPr>
              <a:t> to help people in making necessary decisions</a:t>
            </a:r>
          </a:p>
          <a:p>
            <a:pPr marL="285750" indent="-285750" algn="just">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Machine </a:t>
            </a:r>
            <a:r>
              <a:rPr lang="en-US" sz="1600" dirty="0">
                <a:latin typeface="Times New Roman" panose="02020603050405020304" pitchFamily="18" charset="0"/>
                <a:cs typeface="Times New Roman" panose="02020603050405020304" pitchFamily="18" charset="0"/>
              </a:rPr>
              <a:t>Learning algorithms are trained over instances or examples through which they learn from </a:t>
            </a:r>
            <a:r>
              <a:rPr lang="en-US" sz="1600" b="1" dirty="0" smtClean="0">
                <a:latin typeface="Times New Roman" panose="02020603050405020304" pitchFamily="18" charset="0"/>
                <a:cs typeface="Times New Roman" panose="02020603050405020304" pitchFamily="18" charset="0"/>
              </a:rPr>
              <a:t>past experience and a</a:t>
            </a:r>
            <a:r>
              <a:rPr lang="en-US" sz="1600" dirty="0" smtClean="0">
                <a:latin typeface="Times New Roman" panose="02020603050405020304" pitchFamily="18" charset="0"/>
                <a:cs typeface="Times New Roman" panose="02020603050405020304" pitchFamily="18" charset="0"/>
              </a:rPr>
              <a:t>lso</a:t>
            </a: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analyze</a:t>
            </a:r>
            <a:r>
              <a:rPr lang="en-US" sz="1600" dirty="0">
                <a:latin typeface="Times New Roman" panose="02020603050405020304" pitchFamily="18" charset="0"/>
                <a:cs typeface="Times New Roman" panose="02020603050405020304" pitchFamily="18" charset="0"/>
              </a:rPr>
              <a:t> the </a:t>
            </a:r>
            <a:r>
              <a:rPr lang="en-US" sz="1600" b="1" dirty="0">
                <a:latin typeface="Times New Roman" panose="02020603050405020304" pitchFamily="18" charset="0"/>
                <a:cs typeface="Times New Roman" panose="02020603050405020304" pitchFamily="18" charset="0"/>
              </a:rPr>
              <a:t>historical data</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97852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11179" y="2703294"/>
            <a:ext cx="10083169" cy="605739"/>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sz="4800" kern="0" dirty="0" smtClean="0"/>
              <a:t>KC Area Results</a:t>
            </a:r>
            <a:endParaRPr lang="en-US" sz="4800" kern="0" dirty="0"/>
          </a:p>
        </p:txBody>
      </p:sp>
    </p:spTree>
    <p:extLst>
      <p:ext uri="{BB962C8B-B14F-4D97-AF65-F5344CB8AC3E}">
        <p14:creationId xmlns:p14="http://schemas.microsoft.com/office/powerpoint/2010/main" val="205489375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747268" y="1003680"/>
            <a:ext cx="8562600" cy="5272815"/>
          </a:xfrm>
          <a:prstGeom prst="rect">
            <a:avLst/>
          </a:prstGeom>
          <a:ln w="3175">
            <a:solidFill>
              <a:schemeClr val="tx1"/>
            </a:solidFill>
          </a:ln>
        </p:spPr>
      </p:pic>
      <p:sp>
        <p:nvSpPr>
          <p:cNvPr id="5" name="Title 1"/>
          <p:cNvSpPr>
            <a:spLocks noGrp="1"/>
          </p:cNvSpPr>
          <p:nvPr>
            <p:ph type="title"/>
          </p:nvPr>
        </p:nvSpPr>
        <p:spPr/>
        <p:txBody>
          <a:bodyPr/>
          <a:lstStyle/>
          <a:p>
            <a:r>
              <a:rPr lang="en-US" sz="2800" dirty="0" smtClean="0"/>
              <a:t>Sand10 Elastic Properties By Facies</a:t>
            </a:r>
            <a:endParaRPr lang="en-US" sz="2800" dirty="0"/>
          </a:p>
        </p:txBody>
      </p:sp>
    </p:spTree>
    <p:extLst>
      <p:ext uri="{BB962C8B-B14F-4D97-AF65-F5344CB8AC3E}">
        <p14:creationId xmlns:p14="http://schemas.microsoft.com/office/powerpoint/2010/main" val="414848152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53105" y="1233426"/>
            <a:ext cx="6831550" cy="5162774"/>
          </a:xfrm>
          <a:prstGeom prst="rect">
            <a:avLst/>
          </a:prstGeom>
        </p:spPr>
      </p:pic>
      <p:sp>
        <p:nvSpPr>
          <p:cNvPr id="5" name="Title 1"/>
          <p:cNvSpPr>
            <a:spLocks noGrp="1"/>
          </p:cNvSpPr>
          <p:nvPr>
            <p:ph type="title"/>
          </p:nvPr>
        </p:nvSpPr>
        <p:spPr>
          <a:xfrm>
            <a:off x="1853784" y="246118"/>
            <a:ext cx="8941633" cy="605739"/>
          </a:xfrm>
        </p:spPr>
        <p:txBody>
          <a:bodyPr/>
          <a:lstStyle/>
          <a:p>
            <a:r>
              <a:rPr lang="en-US" sz="2000" dirty="0" smtClean="0"/>
              <a:t>ELASTIC PROPERTIES AND FACIES CORRELATION</a:t>
            </a:r>
            <a:endParaRPr lang="en-US" sz="2000" dirty="0"/>
          </a:p>
        </p:txBody>
      </p:sp>
      <p:sp>
        <p:nvSpPr>
          <p:cNvPr id="6" name="TextBox 5"/>
          <p:cNvSpPr txBox="1"/>
          <p:nvPr/>
        </p:nvSpPr>
        <p:spPr>
          <a:xfrm>
            <a:off x="7684655" y="2645262"/>
            <a:ext cx="446706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This map shows correlation coefficient between elastic properties and facies</a:t>
            </a:r>
          </a:p>
          <a:p>
            <a:pPr marL="285750" indent="-285750">
              <a:buFont typeface="Arial" panose="020B0604020202020204" pitchFamily="34" charset="0"/>
              <a:buChar char="•"/>
            </a:pPr>
            <a:r>
              <a:rPr lang="en-US" sz="1400" b="1" dirty="0" err="1" smtClean="0"/>
              <a:t>Zp</a:t>
            </a:r>
            <a:r>
              <a:rPr lang="en-US" sz="1400" dirty="0" smtClean="0"/>
              <a:t>: Lowest positive correlation</a:t>
            </a:r>
          </a:p>
          <a:p>
            <a:pPr marL="285750" indent="-285750">
              <a:buFont typeface="Arial" panose="020B0604020202020204" pitchFamily="34" charset="0"/>
              <a:buChar char="•"/>
            </a:pPr>
            <a:r>
              <a:rPr lang="en-US" sz="1400" b="1" dirty="0" smtClean="0"/>
              <a:t>LR, </a:t>
            </a:r>
            <a:r>
              <a:rPr lang="en-US" sz="1400" b="1" dirty="0" err="1" smtClean="0"/>
              <a:t>VpVs</a:t>
            </a:r>
            <a:r>
              <a:rPr lang="en-US" sz="1400" b="1" dirty="0" smtClean="0"/>
              <a:t>, MR, Den</a:t>
            </a:r>
            <a:r>
              <a:rPr lang="en-US" sz="1400" dirty="0" smtClean="0"/>
              <a:t>: Moderate correlation </a:t>
            </a:r>
          </a:p>
        </p:txBody>
      </p:sp>
    </p:spTree>
    <p:extLst>
      <p:ext uri="{BB962C8B-B14F-4D97-AF65-F5344CB8AC3E}">
        <p14:creationId xmlns:p14="http://schemas.microsoft.com/office/powerpoint/2010/main" val="137514694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179" y="2703294"/>
            <a:ext cx="10083169" cy="605739"/>
          </a:xfrm>
        </p:spPr>
        <p:txBody>
          <a:bodyPr/>
          <a:lstStyle/>
          <a:p>
            <a:r>
              <a:rPr lang="en-US" dirty="0" smtClean="0"/>
              <a:t>QC RESULTS BY ML SCORES</a:t>
            </a:r>
            <a:endParaRPr lang="en-US" dirty="0"/>
          </a:p>
        </p:txBody>
      </p:sp>
    </p:spTree>
    <p:extLst>
      <p:ext uri="{BB962C8B-B14F-4D97-AF65-F5344CB8AC3E}">
        <p14:creationId xmlns:p14="http://schemas.microsoft.com/office/powerpoint/2010/main" val="416696082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86461028"/>
              </p:ext>
            </p:extLst>
          </p:nvPr>
        </p:nvGraphicFramePr>
        <p:xfrm>
          <a:off x="324485" y="2186940"/>
          <a:ext cx="11598275" cy="2560320"/>
        </p:xfrm>
        <a:graphic>
          <a:graphicData uri="http://schemas.openxmlformats.org/drawingml/2006/table">
            <a:tbl>
              <a:tblPr firstRow="1" firstCol="1" bandRow="1">
                <a:tableStyleId>{00A15C55-8517-42AA-B614-E9B94910E393}</a:tableStyleId>
              </a:tblPr>
              <a:tblGrid>
                <a:gridCol w="6390650"/>
                <a:gridCol w="5207625"/>
              </a:tblGrid>
              <a:tr h="18288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a:effectLst/>
                        </a:rPr>
                        <a:t>Điểm số trung bình</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Support Vector Machine</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0.813</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Random Forest</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0.795</a:t>
                      </a:r>
                      <a:endParaRPr lang="en-US" sz="1400" dirty="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en-US" sz="1400">
                          <a:effectLst/>
                        </a:rPr>
                        <a:t>KNN</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a:effectLst/>
                        </a:rPr>
                        <a:t>0.795</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LightGBM</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0.792</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XGBoost</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0.781</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a:effectLst/>
                        </a:rPr>
                        <a:t>Decision Tree</a:t>
                      </a:r>
                      <a:endParaRPr lang="en-US" sz="140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a:effectLst/>
                        </a:rPr>
                        <a:t>0.774</a:t>
                      </a:r>
                      <a:endParaRPr lang="en-US" sz="1400">
                        <a:effectLst/>
                        <a:latin typeface="Times New Roman" panose="02020603050405020304" pitchFamily="18" charset="0"/>
                        <a:ea typeface="SimSun" panose="02010600030101010101" pitchFamily="2" charset="-122"/>
                      </a:endParaRPr>
                    </a:p>
                  </a:txBody>
                  <a:tcPr marL="0" marR="0" marT="0" marB="0" anchor="ctr"/>
                </a:tc>
              </a:tr>
              <a:tr h="182880">
                <a:tc>
                  <a:txBody>
                    <a:bodyPr/>
                    <a:lstStyle/>
                    <a:p>
                      <a:pPr marL="0" marR="0" indent="457200" algn="ctr">
                        <a:lnSpc>
                          <a:spcPct val="150000"/>
                        </a:lnSpc>
                        <a:spcBef>
                          <a:spcPts val="0"/>
                        </a:spcBef>
                        <a:spcAft>
                          <a:spcPts val="0"/>
                        </a:spcAft>
                      </a:pPr>
                      <a:r>
                        <a:rPr lang="vi-VN" sz="1400" dirty="0">
                          <a:effectLst/>
                        </a:rPr>
                        <a:t>Gaussian Naïve Bayes</a:t>
                      </a:r>
                      <a:endParaRPr lang="en-US" sz="1400" dirty="0">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vi-VN" sz="1400" dirty="0">
                          <a:effectLst/>
                        </a:rPr>
                        <a:t>0.739</a:t>
                      </a:r>
                      <a:endParaRPr lang="en-US" sz="1400" dirty="0">
                        <a:effectLst/>
                        <a:latin typeface="Times New Roman" panose="02020603050405020304" pitchFamily="18" charset="0"/>
                        <a:ea typeface="SimSun" panose="02010600030101010101" pitchFamily="2" charset="-122"/>
                      </a:endParaRPr>
                    </a:p>
                  </a:txBody>
                  <a:tcPr marL="0" marR="0" marT="0" marB="0" anchor="ctr"/>
                </a:tc>
              </a:tr>
            </a:tbl>
          </a:graphicData>
        </a:graphic>
      </p:graphicFrame>
      <p:sp>
        <p:nvSpPr>
          <p:cNvPr id="5" name="Title 1"/>
          <p:cNvSpPr>
            <a:spLocks noGrp="1"/>
          </p:cNvSpPr>
          <p:nvPr>
            <p:ph type="title"/>
          </p:nvPr>
        </p:nvSpPr>
        <p:spPr>
          <a:xfrm>
            <a:off x="1408615" y="222422"/>
            <a:ext cx="10083169" cy="605739"/>
          </a:xfrm>
        </p:spPr>
        <p:txBody>
          <a:bodyPr/>
          <a:lstStyle/>
          <a:p>
            <a:r>
              <a:rPr lang="en-US" dirty="0" smtClean="0"/>
              <a:t>Machine Learning Score Results</a:t>
            </a:r>
            <a:endParaRPr lang="en-US" dirty="0"/>
          </a:p>
        </p:txBody>
      </p:sp>
    </p:spTree>
    <p:extLst>
      <p:ext uri="{BB962C8B-B14F-4D97-AF65-F5344CB8AC3E}">
        <p14:creationId xmlns:p14="http://schemas.microsoft.com/office/powerpoint/2010/main" val="345188714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2402658927"/>
                  </p:ext>
                </p:extLst>
              </p:nvPr>
            </p:nvGraphicFramePr>
            <p:xfrm>
              <a:off x="263525" y="1644616"/>
              <a:ext cx="11598275" cy="4178367"/>
            </p:xfrm>
            <a:graphic>
              <a:graphicData uri="http://schemas.openxmlformats.org/drawingml/2006/table">
                <a:tbl>
                  <a:tblPr firstRow="1" firstCol="1" bandRow="1">
                    <a:tableStyleId>{00A15C55-8517-42AA-B614-E9B94910E393}</a:tableStyleId>
                  </a:tblPr>
                  <a:tblGrid>
                    <a:gridCol w="5186749"/>
                    <a:gridCol w="6411526"/>
                  </a:tblGrid>
                  <a:tr h="42291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a:effectLst/>
                            </a:rPr>
                            <a:t>Ma trận thu được  trên tập kiểm tra</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dirty="0">
                              <a:effectLst/>
                            </a:rPr>
                            <a:t>Random Forest</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228</m:t>
                                          </m:r>
                                        </m:e>
                                        <m:e>
                                          <m:r>
                                            <a:rPr lang="vi-VN" sz="1400">
                                              <a:effectLst/>
                                              <a:latin typeface="Cambria Math" panose="02040503050406030204" pitchFamily="18" charset="0"/>
                                            </a:rPr>
                                            <m:t>32</m:t>
                                          </m:r>
                                        </m:e>
                                      </m:mr>
                                      <m:mr>
                                        <m:e>
                                          <m:r>
                                            <a:rPr lang="vi-VN" sz="1400">
                                              <a:effectLst/>
                                              <a:latin typeface="Cambria Math" panose="02040503050406030204" pitchFamily="18" charset="0"/>
                                            </a:rPr>
                                            <m:t>54</m:t>
                                          </m:r>
                                        </m:e>
                                        <m:e>
                                          <m:r>
                                            <a:rPr lang="vi-VN" sz="1400">
                                              <a:effectLst/>
                                              <a:latin typeface="Cambria Math" panose="02040503050406030204" pitchFamily="18" charset="0"/>
                                            </a:rPr>
                                            <m:t>123</m:t>
                                          </m:r>
                                        </m:e>
                                      </m:mr>
                                    </m:m>
                                  </m:e>
                                </m:d>
                              </m:oMath>
                            </m:oMathPara>
                          </a14:m>
                          <a:endParaRPr lang="en-US" sz="1400" dirty="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LightGBM</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220</m:t>
                                          </m:r>
                                        </m:e>
                                        <m:e>
                                          <m:r>
                                            <a:rPr lang="vi-VN" sz="1400">
                                              <a:effectLst/>
                                              <a:latin typeface="Cambria Math" panose="02040503050406030204" pitchFamily="18" charset="0"/>
                                            </a:rPr>
                                            <m:t>35</m:t>
                                          </m:r>
                                        </m:e>
                                      </m:mr>
                                      <m:mr>
                                        <m:e>
                                          <m:r>
                                            <a:rPr lang="vi-VN" sz="1400">
                                              <a:effectLst/>
                                              <a:latin typeface="Cambria Math" panose="02040503050406030204" pitchFamily="18" charset="0"/>
                                            </a:rPr>
                                            <m:t>59</m:t>
                                          </m:r>
                                        </m:e>
                                        <m:e>
                                          <m:r>
                                            <a:rPr lang="vi-VN" sz="1400">
                                              <a:effectLst/>
                                              <a:latin typeface="Cambria Math" panose="02040503050406030204" pitchFamily="18" charset="0"/>
                                            </a:rPr>
                                            <m:t>123</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Support Vector Machine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200</m:t>
                                          </m:r>
                                        </m:e>
                                        <m:e>
                                          <m:r>
                                            <a:rPr lang="vi-VN" sz="1400">
                                              <a:effectLst/>
                                              <a:latin typeface="Cambria Math" panose="02040503050406030204" pitchFamily="18" charset="0"/>
                                            </a:rPr>
                                            <m:t>45</m:t>
                                          </m:r>
                                        </m:e>
                                      </m:mr>
                                      <m:mr>
                                        <m:e>
                                          <m:r>
                                            <a:rPr lang="vi-VN" sz="1400">
                                              <a:effectLst/>
                                              <a:latin typeface="Cambria Math" panose="02040503050406030204" pitchFamily="18" charset="0"/>
                                            </a:rPr>
                                            <m:t>54</m:t>
                                          </m:r>
                                        </m:e>
                                        <m:e>
                                          <m:r>
                                            <a:rPr lang="vi-VN" sz="1400">
                                              <a:effectLst/>
                                              <a:latin typeface="Cambria Math" panose="02040503050406030204" pitchFamily="18" charset="0"/>
                                            </a:rPr>
                                            <m:t>138</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XGBoost</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211</m:t>
                                          </m:r>
                                        </m:e>
                                        <m:e>
                                          <m:r>
                                            <a:rPr lang="vi-VN" sz="1400">
                                              <a:effectLst/>
                                              <a:latin typeface="Cambria Math" panose="02040503050406030204" pitchFamily="18" charset="0"/>
                                            </a:rPr>
                                            <m:t>48</m:t>
                                          </m:r>
                                        </m:e>
                                      </m:mr>
                                      <m:mr>
                                        <m:e>
                                          <m:r>
                                            <a:rPr lang="vi-VN" sz="1400">
                                              <a:effectLst/>
                                              <a:latin typeface="Cambria Math" panose="02040503050406030204" pitchFamily="18" charset="0"/>
                                            </a:rPr>
                                            <m:t>45</m:t>
                                          </m:r>
                                        </m:e>
                                        <m:e>
                                          <m:r>
                                            <a:rPr lang="vi-VN" sz="1400">
                                              <a:effectLst/>
                                              <a:latin typeface="Cambria Math" panose="02040503050406030204" pitchFamily="18" charset="0"/>
                                            </a:rPr>
                                            <m:t>133</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Decision Tree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221</m:t>
                                          </m:r>
                                        </m:e>
                                        <m:e>
                                          <m:r>
                                            <a:rPr lang="vi-VN" sz="1400">
                                              <a:effectLst/>
                                              <a:latin typeface="Cambria Math" panose="02040503050406030204" pitchFamily="18" charset="0"/>
                                            </a:rPr>
                                            <m:t>52</m:t>
                                          </m:r>
                                        </m:e>
                                      </m:mr>
                                      <m:mr>
                                        <m:e>
                                          <m:r>
                                            <a:rPr lang="vi-VN" sz="1400">
                                              <a:effectLst/>
                                              <a:latin typeface="Cambria Math" panose="02040503050406030204" pitchFamily="18" charset="0"/>
                                            </a:rPr>
                                            <m:t>52</m:t>
                                          </m:r>
                                        </m:e>
                                        <m:e>
                                          <m:r>
                                            <a:rPr lang="vi-VN" sz="1400">
                                              <a:effectLst/>
                                              <a:latin typeface="Cambria Math" panose="02040503050406030204" pitchFamily="18" charset="0"/>
                                            </a:rPr>
                                            <m:t>112</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KNN</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217</m:t>
                                          </m:r>
                                        </m:e>
                                        <m:e>
                                          <m:r>
                                            <a:rPr lang="vi-VN" sz="1400">
                                              <a:effectLst/>
                                              <a:latin typeface="Cambria Math" panose="02040503050406030204" pitchFamily="18" charset="0"/>
                                            </a:rPr>
                                            <m:t>37</m:t>
                                          </m:r>
                                        </m:e>
                                      </m:mr>
                                      <m:mr>
                                        <m:e>
                                          <m:r>
                                            <a:rPr lang="vi-VN" sz="1400">
                                              <a:effectLst/>
                                              <a:latin typeface="Cambria Math" panose="02040503050406030204" pitchFamily="18" charset="0"/>
                                            </a:rPr>
                                            <m:t>58</m:t>
                                          </m:r>
                                        </m:e>
                                        <m:e>
                                          <m:r>
                                            <a:rPr lang="vi-VN" sz="1400">
                                              <a:effectLst/>
                                              <a:latin typeface="Cambria Math" panose="02040503050406030204" pitchFamily="18" charset="0"/>
                                            </a:rPr>
                                            <m:t>125</m:t>
                                          </m:r>
                                        </m:e>
                                      </m:mr>
                                    </m:m>
                                  </m:e>
                                </m:d>
                              </m:oMath>
                            </m:oMathPara>
                          </a14:m>
                          <a:endParaRPr lang="en-US" sz="1400">
                            <a:effectLst/>
                            <a:latin typeface="Times New Roman" panose="02020603050405020304" pitchFamily="18" charset="0"/>
                            <a:ea typeface="SimSun" panose="02010600030101010101" pitchFamily="2" charset="-122"/>
                          </a:endParaRPr>
                        </a:p>
                      </a:txBody>
                      <a:tcPr marL="0" marR="0" marT="0" marB="0" anchor="ctr"/>
                    </a:tc>
                  </a:tr>
                  <a:tr h="422910">
                    <a:tc>
                      <a:txBody>
                        <a:bodyPr/>
                        <a:lstStyle/>
                        <a:p>
                          <a:pPr marL="0" marR="0" indent="457200" algn="ctr">
                            <a:lnSpc>
                              <a:spcPct val="150000"/>
                            </a:lnSpc>
                            <a:spcBef>
                              <a:spcPts val="0"/>
                            </a:spcBef>
                            <a:spcAft>
                              <a:spcPts val="0"/>
                            </a:spcAft>
                          </a:pPr>
                          <a:r>
                            <a:rPr lang="en-US" sz="1400">
                              <a:effectLst/>
                            </a:rPr>
                            <a:t>GB</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0" algn="ctr">
                            <a:lnSpc>
                              <a:spcPct val="150000"/>
                            </a:lnSpc>
                            <a:spcBef>
                              <a:spcPts val="600"/>
                            </a:spcBef>
                            <a:spcAft>
                              <a:spcPts val="0"/>
                            </a:spcAft>
                          </a:pPr>
                          <a14:m>
                            <m:oMathPara xmlns:m="http://schemas.openxmlformats.org/officeDocument/2006/math">
                              <m:oMathParaPr>
                                <m:jc m:val="centerGroup"/>
                              </m:oMathParaPr>
                              <m:oMath xmlns:m="http://schemas.openxmlformats.org/officeDocument/2006/math">
                                <m:d>
                                  <m:dPr>
                                    <m:begChr m:val="["/>
                                    <m:endChr m:val="]"/>
                                    <m:ctrlPr>
                                      <a:rPr lang="en-US" sz="1400" i="1">
                                        <a:effectLst/>
                                        <a:latin typeface="Cambria Math" panose="02040503050406030204" pitchFamily="18" charset="0"/>
                                      </a:rPr>
                                    </m:ctrlPr>
                                  </m:dPr>
                                  <m:e>
                                    <m:m>
                                      <m:mPr>
                                        <m:mcs>
                                          <m:mc>
                                            <m:mcPr>
                                              <m:count m:val="2"/>
                                              <m:mcJc m:val="center"/>
                                            </m:mcPr>
                                          </m:mc>
                                        </m:mcs>
                                        <m:ctrlPr>
                                          <a:rPr lang="en-US" sz="1400" i="1">
                                            <a:effectLst/>
                                            <a:latin typeface="Cambria Math" panose="02040503050406030204" pitchFamily="18" charset="0"/>
                                          </a:rPr>
                                        </m:ctrlPr>
                                      </m:mPr>
                                      <m:mr>
                                        <m:e>
                                          <m:r>
                                            <a:rPr lang="vi-VN" sz="1400">
                                              <a:effectLst/>
                                              <a:latin typeface="Cambria Math" panose="02040503050406030204" pitchFamily="18" charset="0"/>
                                            </a:rPr>
                                            <m:t>220</m:t>
                                          </m:r>
                                        </m:e>
                                        <m:e>
                                          <m:r>
                                            <a:rPr lang="vi-VN" sz="1400">
                                              <a:effectLst/>
                                              <a:latin typeface="Cambria Math" panose="02040503050406030204" pitchFamily="18" charset="0"/>
                                            </a:rPr>
                                            <m:t>43</m:t>
                                          </m:r>
                                        </m:e>
                                      </m:mr>
                                      <m:mr>
                                        <m:e>
                                          <m:r>
                                            <a:rPr lang="vi-VN" sz="1400">
                                              <a:effectLst/>
                                              <a:latin typeface="Cambria Math" panose="02040503050406030204" pitchFamily="18" charset="0"/>
                                            </a:rPr>
                                            <m:t>63</m:t>
                                          </m:r>
                                        </m:e>
                                        <m:e>
                                          <m:r>
                                            <a:rPr lang="vi-VN" sz="1400">
                                              <a:effectLst/>
                                              <a:latin typeface="Cambria Math" panose="02040503050406030204" pitchFamily="18" charset="0"/>
                                            </a:rPr>
                                            <m:t>111</m:t>
                                          </m:r>
                                        </m:e>
                                      </m:mr>
                                    </m:m>
                                  </m:e>
                                </m:d>
                              </m:oMath>
                            </m:oMathPara>
                          </a14:m>
                          <a:endParaRPr lang="en-US" sz="1400" dirty="0">
                            <a:effectLst/>
                            <a:latin typeface="Times New Roman" panose="02020603050405020304" pitchFamily="18" charset="0"/>
                            <a:ea typeface="SimSun" panose="02010600030101010101" pitchFamily="2" charset="-122"/>
                          </a:endParaRPr>
                        </a:p>
                      </a:txBody>
                      <a:tcPr marL="0" marR="0" marT="0" marB="0" anchor="ct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2402658927"/>
                  </p:ext>
                </p:extLst>
              </p:nvPr>
            </p:nvGraphicFramePr>
            <p:xfrm>
              <a:off x="263525" y="1644616"/>
              <a:ext cx="11598275" cy="4178367"/>
            </p:xfrm>
            <a:graphic>
              <a:graphicData uri="http://schemas.openxmlformats.org/drawingml/2006/table">
                <a:tbl>
                  <a:tblPr firstRow="1" firstCol="1" bandRow="1">
                    <a:tableStyleId>{00A15C55-8517-42AA-B614-E9B94910E393}</a:tableStyleId>
                  </a:tblPr>
                  <a:tblGrid>
                    <a:gridCol w="5186749"/>
                    <a:gridCol w="6411526"/>
                  </a:tblGrid>
                  <a:tr h="422910">
                    <a:tc>
                      <a:txBody>
                        <a:bodyPr/>
                        <a:lstStyle/>
                        <a:p>
                          <a:pPr marL="0" marR="0" indent="457200" algn="ctr">
                            <a:lnSpc>
                              <a:spcPct val="150000"/>
                            </a:lnSpc>
                            <a:spcBef>
                              <a:spcPts val="0"/>
                            </a:spcBef>
                            <a:spcAft>
                              <a:spcPts val="0"/>
                            </a:spcAft>
                          </a:pPr>
                          <a:r>
                            <a:rPr lang="en-US" sz="1400" dirty="0" err="1">
                              <a:effectLst/>
                            </a:rPr>
                            <a:t>Phương</a:t>
                          </a:r>
                          <a:r>
                            <a:rPr lang="en-US" sz="1400" dirty="0">
                              <a:effectLst/>
                            </a:rPr>
                            <a:t> </a:t>
                          </a:r>
                          <a:r>
                            <a:rPr lang="en-US" sz="1400" dirty="0" err="1">
                              <a:effectLst/>
                            </a:rPr>
                            <a:t>pháp</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pPr marL="0" marR="0" indent="457200" algn="ctr">
                            <a:lnSpc>
                              <a:spcPct val="150000"/>
                            </a:lnSpc>
                            <a:spcBef>
                              <a:spcPts val="0"/>
                            </a:spcBef>
                            <a:spcAft>
                              <a:spcPts val="0"/>
                            </a:spcAft>
                          </a:pPr>
                          <a:r>
                            <a:rPr lang="en-US" sz="1400">
                              <a:effectLst/>
                            </a:rPr>
                            <a:t>Ma trận thu được  trên tập kiểm tra</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r>
                  <a:tr h="533718">
                    <a:tc>
                      <a:txBody>
                        <a:bodyPr/>
                        <a:lstStyle/>
                        <a:p>
                          <a:pPr marL="0" marR="0" indent="457200" algn="ctr">
                            <a:lnSpc>
                              <a:spcPct val="150000"/>
                            </a:lnSpc>
                            <a:spcBef>
                              <a:spcPts val="0"/>
                            </a:spcBef>
                            <a:spcAft>
                              <a:spcPts val="0"/>
                            </a:spcAft>
                          </a:pPr>
                          <a:r>
                            <a:rPr lang="en-US" sz="1400" dirty="0">
                              <a:effectLst/>
                            </a:rPr>
                            <a:t>Random Forest</a:t>
                          </a:r>
                          <a:endParaRPr lang="en-US" sz="1400" dirty="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81609" r="-380" b="-611494"/>
                          </a:stretch>
                        </a:blipFill>
                      </a:tcPr>
                    </a:tc>
                  </a:tr>
                  <a:tr h="540195">
                    <a:tc>
                      <a:txBody>
                        <a:bodyPr/>
                        <a:lstStyle/>
                        <a:p>
                          <a:pPr marL="0" marR="0" indent="457200" algn="ctr">
                            <a:lnSpc>
                              <a:spcPct val="150000"/>
                            </a:lnSpc>
                            <a:spcBef>
                              <a:spcPts val="0"/>
                            </a:spcBef>
                            <a:spcAft>
                              <a:spcPts val="0"/>
                            </a:spcAft>
                          </a:pPr>
                          <a:r>
                            <a:rPr lang="en-US" sz="1400">
                              <a:effectLst/>
                            </a:rPr>
                            <a:t>LightGBM</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177528" r="-380" b="-497753"/>
                          </a:stretch>
                        </a:blipFill>
                      </a:tcPr>
                    </a:tc>
                  </a:tr>
                  <a:tr h="540195">
                    <a:tc>
                      <a:txBody>
                        <a:bodyPr/>
                        <a:lstStyle/>
                        <a:p>
                          <a:pPr marL="0" marR="0" indent="457200" algn="ctr">
                            <a:lnSpc>
                              <a:spcPct val="150000"/>
                            </a:lnSpc>
                            <a:spcBef>
                              <a:spcPts val="0"/>
                            </a:spcBef>
                            <a:spcAft>
                              <a:spcPts val="0"/>
                            </a:spcAft>
                          </a:pPr>
                          <a:r>
                            <a:rPr lang="en-US" sz="1400">
                              <a:effectLst/>
                            </a:rPr>
                            <a:t>Support Vector Machine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277528" r="-380" b="-397753"/>
                          </a:stretch>
                        </a:blipFill>
                      </a:tcPr>
                    </a:tc>
                  </a:tr>
                  <a:tr h="533718">
                    <a:tc>
                      <a:txBody>
                        <a:bodyPr/>
                        <a:lstStyle/>
                        <a:p>
                          <a:pPr marL="0" marR="0" indent="457200" algn="ctr">
                            <a:lnSpc>
                              <a:spcPct val="150000"/>
                            </a:lnSpc>
                            <a:spcBef>
                              <a:spcPts val="0"/>
                            </a:spcBef>
                            <a:spcAft>
                              <a:spcPts val="0"/>
                            </a:spcAft>
                          </a:pPr>
                          <a:r>
                            <a:rPr lang="en-US" sz="1400">
                              <a:effectLst/>
                            </a:rPr>
                            <a:t>XGBoost</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381818" r="-380" b="-302273"/>
                          </a:stretch>
                        </a:blipFill>
                      </a:tcPr>
                    </a:tc>
                  </a:tr>
                  <a:tr h="540195">
                    <a:tc>
                      <a:txBody>
                        <a:bodyPr/>
                        <a:lstStyle/>
                        <a:p>
                          <a:pPr marL="0" marR="0" indent="457200" algn="ctr">
                            <a:lnSpc>
                              <a:spcPct val="150000"/>
                            </a:lnSpc>
                            <a:spcBef>
                              <a:spcPts val="0"/>
                            </a:spcBef>
                            <a:spcAft>
                              <a:spcPts val="0"/>
                            </a:spcAft>
                          </a:pPr>
                          <a:r>
                            <a:rPr lang="en-US" sz="1400">
                              <a:effectLst/>
                            </a:rPr>
                            <a:t>Decision Tree</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481818" r="-380" b="-202273"/>
                          </a:stretch>
                        </a:blipFill>
                      </a:tcPr>
                    </a:tc>
                  </a:tr>
                  <a:tr h="533718">
                    <a:tc>
                      <a:txBody>
                        <a:bodyPr/>
                        <a:lstStyle/>
                        <a:p>
                          <a:pPr marL="0" marR="0" indent="457200" algn="ctr">
                            <a:lnSpc>
                              <a:spcPct val="150000"/>
                            </a:lnSpc>
                            <a:spcBef>
                              <a:spcPts val="0"/>
                            </a:spcBef>
                            <a:spcAft>
                              <a:spcPts val="0"/>
                            </a:spcAft>
                          </a:pPr>
                          <a:r>
                            <a:rPr lang="en-US" sz="1400">
                              <a:effectLst/>
                            </a:rPr>
                            <a:t>KNN</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581818" r="-380" b="-102273"/>
                          </a:stretch>
                        </a:blipFill>
                      </a:tcPr>
                    </a:tc>
                  </a:tr>
                  <a:tr h="533718">
                    <a:tc>
                      <a:txBody>
                        <a:bodyPr/>
                        <a:lstStyle/>
                        <a:p>
                          <a:pPr marL="0" marR="0" indent="457200" algn="ctr">
                            <a:lnSpc>
                              <a:spcPct val="150000"/>
                            </a:lnSpc>
                            <a:spcBef>
                              <a:spcPts val="0"/>
                            </a:spcBef>
                            <a:spcAft>
                              <a:spcPts val="0"/>
                            </a:spcAft>
                          </a:pPr>
                          <a:r>
                            <a:rPr lang="en-US" sz="1400">
                              <a:effectLst/>
                            </a:rPr>
                            <a:t>GB</a:t>
                          </a:r>
                          <a:endParaRPr lang="en-US" sz="1400">
                            <a:solidFill>
                              <a:srgbClr val="000000"/>
                            </a:solidFill>
                            <a:effectLst/>
                            <a:latin typeface="Times New Roman" panose="02020603050405020304" pitchFamily="18" charset="0"/>
                            <a:ea typeface="SimSun" panose="02010600030101010101" pitchFamily="2" charset="-122"/>
                          </a:endParaRPr>
                        </a:p>
                      </a:txBody>
                      <a:tcPr marL="0" marR="0" marT="0" marB="0" anchor="ctr"/>
                    </a:tc>
                    <a:tc>
                      <a:txBody>
                        <a:bodyPr/>
                        <a:lstStyle/>
                        <a:p>
                          <a:endParaRPr lang="en-US"/>
                        </a:p>
                      </a:txBody>
                      <a:tcPr marL="0" marR="0" marT="0" marB="0" anchor="ctr">
                        <a:blipFill rotWithShape="0">
                          <a:blip r:embed="rId2"/>
                          <a:stretch>
                            <a:fillRect l="-80989" t="-681818" r="-380" b="-2273"/>
                          </a:stretch>
                        </a:blipFill>
                      </a:tcPr>
                    </a:tc>
                  </a:tr>
                </a:tbl>
              </a:graphicData>
            </a:graphic>
          </p:graphicFrame>
        </mc:Fallback>
      </mc:AlternateContent>
      <p:sp>
        <p:nvSpPr>
          <p:cNvPr id="4" name="Title 1"/>
          <p:cNvSpPr>
            <a:spLocks noGrp="1"/>
          </p:cNvSpPr>
          <p:nvPr>
            <p:ph type="title"/>
          </p:nvPr>
        </p:nvSpPr>
        <p:spPr>
          <a:xfrm>
            <a:off x="1408615" y="222422"/>
            <a:ext cx="10083169" cy="605739"/>
          </a:xfrm>
        </p:spPr>
        <p:txBody>
          <a:bodyPr/>
          <a:lstStyle/>
          <a:p>
            <a:r>
              <a:rPr lang="en-US" dirty="0" smtClean="0"/>
              <a:t>Machine Learning Score Results</a:t>
            </a:r>
            <a:endParaRPr lang="en-US" dirty="0"/>
          </a:p>
        </p:txBody>
      </p:sp>
    </p:spTree>
    <p:extLst>
      <p:ext uri="{BB962C8B-B14F-4D97-AF65-F5344CB8AC3E}">
        <p14:creationId xmlns:p14="http://schemas.microsoft.com/office/powerpoint/2010/main" val="5574331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1179" y="2703294"/>
            <a:ext cx="10083169" cy="605739"/>
          </a:xfrm>
        </p:spPr>
        <p:txBody>
          <a:bodyPr/>
          <a:lstStyle/>
          <a:p>
            <a:r>
              <a:rPr lang="en-US" dirty="0" smtClean="0"/>
              <a:t>QC RESULTS BY ML Maps</a:t>
            </a:r>
            <a:endParaRPr lang="en-US" dirty="0"/>
          </a:p>
        </p:txBody>
      </p:sp>
    </p:spTree>
    <p:extLst>
      <p:ext uri="{BB962C8B-B14F-4D97-AF65-F5344CB8AC3E}">
        <p14:creationId xmlns:p14="http://schemas.microsoft.com/office/powerpoint/2010/main" val="406321555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Sand10 Attribute Maps</a:t>
            </a:r>
            <a:endParaRPr lang="en-US" dirty="0"/>
          </a:p>
        </p:txBody>
      </p:sp>
      <p:pic>
        <p:nvPicPr>
          <p:cNvPr id="3" name="Picture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5" y="1265699"/>
            <a:ext cx="2743200" cy="3673475"/>
          </a:xfrm>
          <a:prstGeom prst="rect">
            <a:avLst/>
          </a:prstGeom>
          <a:noFill/>
          <a:ln w="3175">
            <a:solidFill>
              <a:schemeClr val="tx1"/>
            </a:solidFill>
          </a:ln>
        </p:spPr>
      </p:pic>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7890" y="1265698"/>
            <a:ext cx="2875935" cy="3673475"/>
          </a:xfrm>
          <a:prstGeom prst="rect">
            <a:avLst/>
          </a:prstGeom>
          <a:noFill/>
          <a:ln w="3175">
            <a:solidFill>
              <a:schemeClr val="tx1"/>
            </a:solidFill>
          </a:ln>
        </p:spPr>
      </p:pic>
      <p:pic>
        <p:nvPicPr>
          <p:cNvPr id="5" name="Picture 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1500" y="1279668"/>
            <a:ext cx="2743200" cy="3659505"/>
          </a:xfrm>
          <a:prstGeom prst="rect">
            <a:avLst/>
          </a:prstGeom>
          <a:noFill/>
          <a:ln w="3175">
            <a:solidFill>
              <a:schemeClr val="tx1"/>
            </a:solidFill>
          </a:ln>
        </p:spPr>
      </p:pic>
      <p:sp>
        <p:nvSpPr>
          <p:cNvPr id="6" name="TextBox 5"/>
          <p:cNvSpPr txBox="1"/>
          <p:nvPr/>
        </p:nvSpPr>
        <p:spPr>
          <a:xfrm>
            <a:off x="8848437" y="2253673"/>
            <a:ext cx="2918691" cy="203132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Results is good at  well location</a:t>
            </a:r>
          </a:p>
          <a:p>
            <a:pPr marL="285750" indent="-285750">
              <a:buFont typeface="Arial" panose="020B0604020202020204" pitchFamily="34" charset="0"/>
              <a:buChar char="•"/>
            </a:pPr>
            <a:r>
              <a:rPr lang="en-US" dirty="0" smtClean="0"/>
              <a:t>Results not consistent over attribute</a:t>
            </a:r>
          </a:p>
          <a:p>
            <a:pPr marL="285750" indent="-285750">
              <a:buFont typeface="Arial" panose="020B0604020202020204" pitchFamily="34" charset="0"/>
              <a:buChar char="•"/>
            </a:pPr>
            <a:r>
              <a:rPr lang="en-US" dirty="0" smtClean="0"/>
              <a:t>Much noise/ anomalies at surrounding area causes confusing.</a:t>
            </a:r>
            <a:endParaRPr lang="en-US" dirty="0"/>
          </a:p>
        </p:txBody>
      </p:sp>
    </p:spTree>
    <p:extLst>
      <p:ext uri="{BB962C8B-B14F-4D97-AF65-F5344CB8AC3E}">
        <p14:creationId xmlns:p14="http://schemas.microsoft.com/office/powerpoint/2010/main" val="79113937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Maps</a:t>
            </a:r>
            <a:endParaRPr lang="en-US" dirty="0"/>
          </a:p>
        </p:txBody>
      </p:sp>
      <p:pic>
        <p:nvPicPr>
          <p:cNvPr id="3" name="Picture 2"/>
          <p:cNvPicPr/>
          <p:nvPr/>
        </p:nvPicPr>
        <p:blipFill>
          <a:blip r:embed="rId2"/>
          <a:stretch>
            <a:fillRect/>
          </a:stretch>
        </p:blipFill>
        <p:spPr>
          <a:xfrm>
            <a:off x="2073633" y="1183003"/>
            <a:ext cx="3954780" cy="5394960"/>
          </a:xfrm>
          <a:prstGeom prst="rect">
            <a:avLst/>
          </a:prstGeom>
          <a:ln w="3175">
            <a:solidFill>
              <a:schemeClr val="tx1"/>
            </a:solidFill>
          </a:ln>
        </p:spPr>
      </p:pic>
      <p:pic>
        <p:nvPicPr>
          <p:cNvPr id="4" name="Picture 3"/>
          <p:cNvPicPr/>
          <p:nvPr/>
        </p:nvPicPr>
        <p:blipFill>
          <a:blip r:embed="rId3"/>
          <a:stretch>
            <a:fillRect/>
          </a:stretch>
        </p:blipFill>
        <p:spPr>
          <a:xfrm>
            <a:off x="6608848" y="1183003"/>
            <a:ext cx="4152187" cy="5394960"/>
          </a:xfrm>
          <a:prstGeom prst="rect">
            <a:avLst/>
          </a:prstGeom>
          <a:ln w="3175">
            <a:solidFill>
              <a:schemeClr val="tx1"/>
            </a:solidFill>
          </a:ln>
        </p:spPr>
      </p:pic>
    </p:spTree>
    <p:extLst>
      <p:ext uri="{BB962C8B-B14F-4D97-AF65-F5344CB8AC3E}">
        <p14:creationId xmlns:p14="http://schemas.microsoft.com/office/powerpoint/2010/main" val="228406592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Maps</a:t>
            </a:r>
            <a:endParaRPr lang="en-US" dirty="0"/>
          </a:p>
        </p:txBody>
      </p:sp>
      <p:pic>
        <p:nvPicPr>
          <p:cNvPr id="3" name="Picture 2"/>
          <p:cNvPicPr/>
          <p:nvPr/>
        </p:nvPicPr>
        <p:blipFill>
          <a:blip r:embed="rId2"/>
          <a:stretch>
            <a:fillRect/>
          </a:stretch>
        </p:blipFill>
        <p:spPr>
          <a:xfrm>
            <a:off x="1918855" y="1143490"/>
            <a:ext cx="4140200" cy="5379385"/>
          </a:xfrm>
          <a:prstGeom prst="rect">
            <a:avLst/>
          </a:prstGeom>
          <a:ln w="3175">
            <a:solidFill>
              <a:schemeClr val="tx1"/>
            </a:solidFill>
          </a:ln>
        </p:spPr>
      </p:pic>
      <p:pic>
        <p:nvPicPr>
          <p:cNvPr id="4" name="Picture 3"/>
          <p:cNvPicPr/>
          <p:nvPr/>
        </p:nvPicPr>
        <p:blipFill>
          <a:blip r:embed="rId3"/>
          <a:stretch>
            <a:fillRect/>
          </a:stretch>
        </p:blipFill>
        <p:spPr>
          <a:xfrm>
            <a:off x="6405418" y="1143489"/>
            <a:ext cx="4145370" cy="5379385"/>
          </a:xfrm>
          <a:prstGeom prst="rect">
            <a:avLst/>
          </a:prstGeom>
          <a:ln w="3175">
            <a:solidFill>
              <a:schemeClr val="tx1"/>
            </a:solidFill>
          </a:ln>
        </p:spPr>
      </p:pic>
    </p:spTree>
    <p:extLst>
      <p:ext uri="{BB962C8B-B14F-4D97-AF65-F5344CB8AC3E}">
        <p14:creationId xmlns:p14="http://schemas.microsoft.com/office/powerpoint/2010/main" val="384026354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Machine Learning Work?</a:t>
            </a:r>
            <a:endParaRPr lang="en-US" dirty="0"/>
          </a:p>
        </p:txBody>
      </p:sp>
      <p:pic>
        <p:nvPicPr>
          <p:cNvPr id="5124" name="Picture 4" descr="How Machine learning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12" y="1129217"/>
            <a:ext cx="8785407" cy="46008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697769" y="6031112"/>
            <a:ext cx="6168913" cy="347205"/>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sz="1800" kern="0" smtClean="0">
                <a:hlinkClick r:id="rId4"/>
              </a:rPr>
              <a:t>https://data-flair.training/blogs/machine-learning-tutorial/</a:t>
            </a:r>
            <a:endParaRPr lang="en-US" sz="1800" kern="0" dirty="0"/>
          </a:p>
        </p:txBody>
      </p:sp>
    </p:spTree>
    <p:extLst>
      <p:ext uri="{BB962C8B-B14F-4D97-AF65-F5344CB8AC3E}">
        <p14:creationId xmlns:p14="http://schemas.microsoft.com/office/powerpoint/2010/main" val="1219522284"/>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Maps</a:t>
            </a:r>
            <a:endParaRPr lang="en-US" dirty="0"/>
          </a:p>
        </p:txBody>
      </p:sp>
      <p:pic>
        <p:nvPicPr>
          <p:cNvPr id="3" name="Picture 2"/>
          <p:cNvPicPr/>
          <p:nvPr/>
        </p:nvPicPr>
        <p:blipFill>
          <a:blip r:embed="rId2"/>
          <a:stretch>
            <a:fillRect/>
          </a:stretch>
        </p:blipFill>
        <p:spPr>
          <a:xfrm>
            <a:off x="214283" y="966181"/>
            <a:ext cx="4099098" cy="5482544"/>
          </a:xfrm>
          <a:prstGeom prst="rect">
            <a:avLst/>
          </a:prstGeom>
          <a:ln w="3175">
            <a:solidFill>
              <a:schemeClr val="tx1"/>
            </a:solidFill>
          </a:ln>
        </p:spPr>
      </p:pic>
      <p:pic>
        <p:nvPicPr>
          <p:cNvPr id="4" name="Picture 3"/>
          <p:cNvPicPr/>
          <p:nvPr/>
        </p:nvPicPr>
        <p:blipFill>
          <a:blip r:embed="rId3"/>
          <a:stretch>
            <a:fillRect/>
          </a:stretch>
        </p:blipFill>
        <p:spPr>
          <a:xfrm>
            <a:off x="4468321" y="966181"/>
            <a:ext cx="4099098" cy="5482544"/>
          </a:xfrm>
          <a:prstGeom prst="rect">
            <a:avLst/>
          </a:prstGeom>
          <a:ln w="3175">
            <a:solidFill>
              <a:schemeClr val="tx1"/>
            </a:solidFill>
          </a:ln>
        </p:spPr>
      </p:pic>
      <p:sp>
        <p:nvSpPr>
          <p:cNvPr id="6" name="TextBox 5"/>
          <p:cNvSpPr txBox="1"/>
          <p:nvPr/>
        </p:nvSpPr>
        <p:spPr>
          <a:xfrm>
            <a:off x="8848437" y="2253673"/>
            <a:ext cx="2918691"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Results is good at  well location</a:t>
            </a:r>
          </a:p>
          <a:p>
            <a:pPr marL="285750" indent="-285750">
              <a:buFont typeface="Arial" panose="020B0604020202020204" pitchFamily="34" charset="0"/>
              <a:buChar char="•"/>
            </a:pPr>
            <a:r>
              <a:rPr lang="en-US" dirty="0" smtClean="0"/>
              <a:t>Consistent result over algorithms.</a:t>
            </a:r>
          </a:p>
          <a:p>
            <a:pPr marL="285750" indent="-285750">
              <a:buFont typeface="Arial" panose="020B0604020202020204" pitchFamily="34" charset="0"/>
              <a:buChar char="•"/>
            </a:pPr>
            <a:r>
              <a:rPr lang="en-US" dirty="0" smtClean="0"/>
              <a:t>Not confusing by noise</a:t>
            </a:r>
          </a:p>
        </p:txBody>
      </p:sp>
    </p:spTree>
    <p:extLst>
      <p:ext uri="{BB962C8B-B14F-4D97-AF65-F5344CB8AC3E}">
        <p14:creationId xmlns:p14="http://schemas.microsoft.com/office/powerpoint/2010/main" val="331474253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1"/>
            <a:ext cx="7696200" cy="563563"/>
          </a:xfrm>
        </p:spPr>
        <p:txBody>
          <a:bodyPr/>
          <a:lstStyle/>
          <a:p>
            <a:r>
              <a:rPr lang="en-US" dirty="0" smtClean="0"/>
              <a:t>Conclusions</a:t>
            </a:r>
            <a:endParaRPr lang="en-US" dirty="0"/>
          </a:p>
        </p:txBody>
      </p:sp>
      <p:sp>
        <p:nvSpPr>
          <p:cNvPr id="3" name="Content Placeholder 2"/>
          <p:cNvSpPr>
            <a:spLocks noGrp="1"/>
          </p:cNvSpPr>
          <p:nvPr>
            <p:ph idx="1"/>
          </p:nvPr>
        </p:nvSpPr>
        <p:spPr>
          <a:xfrm>
            <a:off x="727447" y="1527464"/>
            <a:ext cx="10848026" cy="3273135"/>
          </a:xfrm>
        </p:spPr>
        <p:txBody>
          <a:bodyPr/>
          <a:lstStyle/>
          <a:p>
            <a:pPr lvl="1" algn="just">
              <a:lnSpc>
                <a:spcPct val="150000"/>
              </a:lnSpc>
              <a:buFont typeface="Wingdings" panose="05000000000000000000" pitchFamily="2" charset="2"/>
              <a:buChar char="Ø"/>
            </a:pPr>
            <a:r>
              <a:rPr lang="en-US" sz="1850" dirty="0" smtClean="0"/>
              <a:t>ML results is extremely objective. All valuable data are utilized through learning.</a:t>
            </a:r>
          </a:p>
          <a:p>
            <a:pPr lvl="1" algn="just">
              <a:lnSpc>
                <a:spcPct val="150000"/>
              </a:lnSpc>
              <a:buFont typeface="Wingdings" panose="05000000000000000000" pitchFamily="2" charset="2"/>
              <a:buChar char="Ø"/>
            </a:pPr>
            <a:r>
              <a:rPr lang="en-US" sz="1850" dirty="0" smtClean="0"/>
              <a:t>ML maps show high quality and geological meanings for both MMF30 and Sand10</a:t>
            </a:r>
          </a:p>
          <a:p>
            <a:pPr lvl="1" algn="just">
              <a:lnSpc>
                <a:spcPct val="150000"/>
              </a:lnSpc>
              <a:buFont typeface="Wingdings" panose="05000000000000000000" pitchFamily="2" charset="2"/>
              <a:buChar char="Ø"/>
            </a:pPr>
            <a:r>
              <a:rPr lang="en-US" sz="1850" dirty="0" smtClean="0"/>
              <a:t>Set of ML maps for Sand10 can help geologist limit uncertainty for sand boundary polygon from min to max case.</a:t>
            </a:r>
          </a:p>
          <a:p>
            <a:pPr lvl="1" algn="just">
              <a:lnSpc>
                <a:spcPct val="150000"/>
              </a:lnSpc>
              <a:buFont typeface="Wingdings" panose="05000000000000000000" pitchFamily="2" charset="2"/>
              <a:buChar char="Ø"/>
            </a:pPr>
            <a:r>
              <a:rPr lang="en-US" sz="1850" dirty="0" smtClean="0"/>
              <a:t>Consistent and high quality of ML maps can help geologist to minimize risk when set position for in-fill wells</a:t>
            </a:r>
          </a:p>
          <a:p>
            <a:pPr marL="0" indent="0" algn="just">
              <a:lnSpc>
                <a:spcPct val="150000"/>
              </a:lnSpc>
              <a:buNone/>
            </a:pPr>
            <a:endParaRPr lang="en-US" sz="2000" dirty="0"/>
          </a:p>
          <a:p>
            <a:pPr marL="0" indent="0" algn="just">
              <a:lnSpc>
                <a:spcPct val="150000"/>
              </a:lnSpc>
              <a:buNone/>
            </a:pPr>
            <a:endParaRPr lang="en-US" sz="2000" dirty="0"/>
          </a:p>
          <a:p>
            <a:pPr marL="0" indent="0">
              <a:lnSpc>
                <a:spcPct val="150000"/>
              </a:lnSpc>
              <a:buNone/>
            </a:pPr>
            <a:endParaRPr lang="en-US" dirty="0"/>
          </a:p>
        </p:txBody>
      </p:sp>
    </p:spTree>
    <p:extLst>
      <p:ext uri="{BB962C8B-B14F-4D97-AF65-F5344CB8AC3E}">
        <p14:creationId xmlns:p14="http://schemas.microsoft.com/office/powerpoint/2010/main" val="3833003212"/>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0600" y="3048001"/>
            <a:ext cx="3276600" cy="563563"/>
          </a:xfrm>
        </p:spPr>
        <p:txBody>
          <a:bodyPr/>
          <a:lstStyle/>
          <a:p>
            <a:r>
              <a:rPr lang="en-US" dirty="0" smtClean="0"/>
              <a:t>Thank you!</a:t>
            </a:r>
            <a:endParaRPr lang="en-US" dirty="0"/>
          </a:p>
        </p:txBody>
      </p:sp>
      <p:sp>
        <p:nvSpPr>
          <p:cNvPr id="4" name="Slide Number Placeholder 3"/>
          <p:cNvSpPr>
            <a:spLocks noGrp="1"/>
          </p:cNvSpPr>
          <p:nvPr>
            <p:ph type="sldNum" sz="quarter" idx="4294967295"/>
          </p:nvPr>
        </p:nvSpPr>
        <p:spPr>
          <a:xfrm>
            <a:off x="10287000" y="6309549"/>
            <a:ext cx="381000" cy="261938"/>
          </a:xfrm>
          <a:prstGeom prst="rect">
            <a:avLst/>
          </a:prstGeom>
        </p:spPr>
        <p:txBody>
          <a:bodyPr/>
          <a:lstStyle/>
          <a:p>
            <a:fld id="{BA8C2EF9-055B-4194-8EE9-C8D4C2B5DED7}" type="slidenum">
              <a:rPr lang="en-US" smtClean="0"/>
              <a:pPr/>
              <a:t>42</a:t>
            </a:fld>
            <a:endParaRPr lang="en-US" dirty="0"/>
          </a:p>
        </p:txBody>
      </p:sp>
    </p:spTree>
    <p:extLst>
      <p:ext uri="{BB962C8B-B14F-4D97-AF65-F5344CB8AC3E}">
        <p14:creationId xmlns:p14="http://schemas.microsoft.com/office/powerpoint/2010/main" val="1561199595"/>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11352" y="177193"/>
            <a:ext cx="8229600" cy="563563"/>
          </a:xfrm>
        </p:spPr>
        <p:txBody>
          <a:bodyPr/>
          <a:lstStyle/>
          <a:p>
            <a:r>
              <a:rPr lang="en-US" dirty="0" smtClean="0"/>
              <a:t>Density Curve</a:t>
            </a:r>
            <a:endParaRPr lang="en-US" dirty="0"/>
          </a:p>
        </p:txBody>
      </p:sp>
      <p:pic>
        <p:nvPicPr>
          <p:cNvPr id="5" name="Picture 4"/>
          <p:cNvPicPr>
            <a:picLocks noChangeAspect="1"/>
          </p:cNvPicPr>
          <p:nvPr/>
        </p:nvPicPr>
        <p:blipFill>
          <a:blip r:embed="rId2"/>
          <a:stretch>
            <a:fillRect/>
          </a:stretch>
        </p:blipFill>
        <p:spPr>
          <a:xfrm>
            <a:off x="5926152" y="1278387"/>
            <a:ext cx="6371582" cy="4653828"/>
          </a:xfrm>
          <a:prstGeom prst="rect">
            <a:avLst/>
          </a:prstGeom>
          <a:ln w="9525">
            <a:solidFill>
              <a:schemeClr val="tx1"/>
            </a:solidFill>
          </a:ln>
        </p:spPr>
      </p:pic>
      <p:pic>
        <p:nvPicPr>
          <p:cNvPr id="6" name="Picture 5"/>
          <p:cNvPicPr>
            <a:picLocks noChangeAspect="1"/>
          </p:cNvPicPr>
          <p:nvPr/>
        </p:nvPicPr>
        <p:blipFill>
          <a:blip r:embed="rId3"/>
          <a:stretch>
            <a:fillRect/>
          </a:stretch>
        </p:blipFill>
        <p:spPr>
          <a:xfrm>
            <a:off x="228729" y="1112011"/>
            <a:ext cx="5095875" cy="4076700"/>
          </a:xfrm>
          <a:prstGeom prst="rect">
            <a:avLst/>
          </a:prstGeom>
          <a:ln w="9525">
            <a:solidFill>
              <a:schemeClr val="tx1"/>
            </a:solidFill>
          </a:ln>
        </p:spPr>
      </p:pic>
      <p:sp>
        <p:nvSpPr>
          <p:cNvPr id="7" name="Rectangle 6"/>
          <p:cNvSpPr/>
          <p:nvPr/>
        </p:nvSpPr>
        <p:spPr>
          <a:xfrm>
            <a:off x="228729" y="5931221"/>
            <a:ext cx="5416868" cy="369332"/>
          </a:xfrm>
          <a:prstGeom prst="rect">
            <a:avLst/>
          </a:prstGeom>
        </p:spPr>
        <p:txBody>
          <a:bodyPr wrap="none">
            <a:spAutoFit/>
          </a:bodyPr>
          <a:lstStyle/>
          <a:p>
            <a:r>
              <a:rPr lang="en-US" dirty="0"/>
              <a:t>https://seaborn.pydata.org/tutorial/distributions.html</a:t>
            </a:r>
          </a:p>
        </p:txBody>
      </p:sp>
    </p:spTree>
    <p:extLst>
      <p:ext uri="{BB962C8B-B14F-4D97-AF65-F5344CB8AC3E}">
        <p14:creationId xmlns:p14="http://schemas.microsoft.com/office/powerpoint/2010/main" val="282320172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correlation matrix</a:t>
            </a:r>
            <a:endParaRPr lang="en-US" dirty="0"/>
          </a:p>
        </p:txBody>
      </p:sp>
      <p:pic>
        <p:nvPicPr>
          <p:cNvPr id="5" name="Picture 4"/>
          <p:cNvPicPr>
            <a:picLocks noChangeAspect="1"/>
          </p:cNvPicPr>
          <p:nvPr/>
        </p:nvPicPr>
        <p:blipFill>
          <a:blip r:embed="rId2"/>
          <a:stretch>
            <a:fillRect/>
          </a:stretch>
        </p:blipFill>
        <p:spPr>
          <a:xfrm>
            <a:off x="1646814" y="1417059"/>
            <a:ext cx="7286625" cy="4543425"/>
          </a:xfrm>
          <a:prstGeom prst="rect">
            <a:avLst/>
          </a:prstGeom>
          <a:ln w="9525">
            <a:solidFill>
              <a:schemeClr val="tx1"/>
            </a:solidFill>
          </a:ln>
        </p:spPr>
      </p:pic>
    </p:spTree>
    <p:extLst>
      <p:ext uri="{BB962C8B-B14F-4D97-AF65-F5344CB8AC3E}">
        <p14:creationId xmlns:p14="http://schemas.microsoft.com/office/powerpoint/2010/main" val="1011352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in Oil and Gas Industry</a:t>
            </a:r>
            <a:endParaRPr lang="en-US" dirty="0"/>
          </a:p>
        </p:txBody>
      </p:sp>
      <p:sp>
        <p:nvSpPr>
          <p:cNvPr id="3" name="TextBox 2"/>
          <p:cNvSpPr txBox="1"/>
          <p:nvPr/>
        </p:nvSpPr>
        <p:spPr>
          <a:xfrm>
            <a:off x="1200727" y="1921163"/>
            <a:ext cx="9642764"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Facies predicting (2D and 3D)</a:t>
            </a:r>
          </a:p>
          <a:p>
            <a:pPr marL="285750" indent="-285750">
              <a:buFont typeface="Arial" panose="020B0604020202020204" pitchFamily="34" charset="0"/>
              <a:buChar char="•"/>
            </a:pPr>
            <a:r>
              <a:rPr lang="en-US" dirty="0" smtClean="0"/>
              <a:t>LGR selection for history matching</a:t>
            </a:r>
          </a:p>
          <a:p>
            <a:pPr marL="285750" indent="-285750">
              <a:buFont typeface="Arial" panose="020B0604020202020204" pitchFamily="34" charset="0"/>
              <a:buChar char="•"/>
            </a:pPr>
            <a:r>
              <a:rPr lang="en-US" dirty="0" smtClean="0"/>
              <a:t>WHP pressure regression (DCA)</a:t>
            </a:r>
            <a:endParaRPr lang="en-US" dirty="0"/>
          </a:p>
        </p:txBody>
      </p:sp>
    </p:spTree>
    <p:extLst>
      <p:ext uri="{BB962C8B-B14F-4D97-AF65-F5344CB8AC3E}">
        <p14:creationId xmlns:p14="http://schemas.microsoft.com/office/powerpoint/2010/main" val="191754569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167" y="78662"/>
            <a:ext cx="10083169" cy="605739"/>
          </a:xfrm>
        </p:spPr>
        <p:txBody>
          <a:bodyPr/>
          <a:lstStyle/>
          <a:p>
            <a:r>
              <a:rPr lang="en-US" dirty="0" smtClean="0"/>
              <a:t>Type of Machine Learning</a:t>
            </a:r>
            <a:endParaRPr lang="en-US" dirty="0"/>
          </a:p>
        </p:txBody>
      </p:sp>
      <p:pic>
        <p:nvPicPr>
          <p:cNvPr id="7170" name="Picture 2" descr="machine learning algorithms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00" y="1054910"/>
            <a:ext cx="5259706" cy="37569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69083" y="6510795"/>
            <a:ext cx="6168913" cy="347205"/>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sz="1800" kern="0" dirty="0" smtClean="0">
                <a:hlinkClick r:id="rId3"/>
              </a:rPr>
              <a:t>https://data-flair.training/blogs/machine-learning-tutorial/</a:t>
            </a:r>
            <a:endParaRPr lang="en-US" sz="1800" kern="0" dirty="0"/>
          </a:p>
        </p:txBody>
      </p:sp>
      <p:pic>
        <p:nvPicPr>
          <p:cNvPr id="3" name="Picture 2"/>
          <p:cNvPicPr>
            <a:picLocks noChangeAspect="1"/>
          </p:cNvPicPr>
          <p:nvPr/>
        </p:nvPicPr>
        <p:blipFill>
          <a:blip r:embed="rId4"/>
          <a:stretch>
            <a:fillRect/>
          </a:stretch>
        </p:blipFill>
        <p:spPr>
          <a:xfrm>
            <a:off x="6515522" y="1054910"/>
            <a:ext cx="4629665" cy="3765524"/>
          </a:xfrm>
          <a:prstGeom prst="rect">
            <a:avLst/>
          </a:prstGeom>
        </p:spPr>
      </p:pic>
      <p:sp>
        <p:nvSpPr>
          <p:cNvPr id="6" name="TextBox 5"/>
          <p:cNvSpPr txBox="1"/>
          <p:nvPr/>
        </p:nvSpPr>
        <p:spPr>
          <a:xfrm>
            <a:off x="419724" y="5246557"/>
            <a:ext cx="6273383"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Supervised </a:t>
            </a:r>
            <a:r>
              <a:rPr lang="en-US" sz="1400" b="1" dirty="0" smtClean="0"/>
              <a:t>learning </a:t>
            </a:r>
            <a:r>
              <a:rPr lang="en-US" sz="1400" dirty="0" smtClean="0"/>
              <a:t>: train dataset is </a:t>
            </a:r>
            <a:r>
              <a:rPr lang="en-US" sz="1400" b="1" u="sng" dirty="0" smtClean="0"/>
              <a:t>labeled (input +output)</a:t>
            </a:r>
            <a:endParaRPr lang="en-US" sz="1400" b="1" u="sng" dirty="0"/>
          </a:p>
          <a:p>
            <a:pPr marL="285750" indent="-285750">
              <a:buFont typeface="Arial" panose="020B0604020202020204" pitchFamily="34" charset="0"/>
              <a:buChar char="•"/>
            </a:pPr>
            <a:r>
              <a:rPr lang="en-US" sz="1400" b="1" dirty="0" smtClean="0"/>
              <a:t>Unsupervised Learning</a:t>
            </a:r>
            <a:r>
              <a:rPr lang="en-US" sz="1400" dirty="0" smtClean="0"/>
              <a:t>: </a:t>
            </a:r>
            <a:r>
              <a:rPr lang="en-US" sz="1400" dirty="0"/>
              <a:t> deals with the </a:t>
            </a:r>
            <a:r>
              <a:rPr lang="en-US" sz="1400" b="1" dirty="0"/>
              <a:t>unlabeled data</a:t>
            </a:r>
            <a:endParaRPr lang="en-US" sz="1400" dirty="0"/>
          </a:p>
        </p:txBody>
      </p:sp>
      <p:pic>
        <p:nvPicPr>
          <p:cNvPr id="7" name="Picture 6"/>
          <p:cNvPicPr>
            <a:picLocks noChangeAspect="1"/>
          </p:cNvPicPr>
          <p:nvPr/>
        </p:nvPicPr>
        <p:blipFill>
          <a:blip r:embed="rId5"/>
          <a:stretch>
            <a:fillRect/>
          </a:stretch>
        </p:blipFill>
        <p:spPr>
          <a:xfrm>
            <a:off x="6899948" y="4811843"/>
            <a:ext cx="3201992" cy="1902131"/>
          </a:xfrm>
          <a:prstGeom prst="rect">
            <a:avLst/>
          </a:prstGeom>
        </p:spPr>
      </p:pic>
    </p:spTree>
    <p:extLst>
      <p:ext uri="{BB962C8B-B14F-4D97-AF65-F5344CB8AC3E}">
        <p14:creationId xmlns:p14="http://schemas.microsoft.com/office/powerpoint/2010/main" val="3531248455"/>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586" y="214461"/>
            <a:ext cx="10083169" cy="605739"/>
          </a:xfrm>
        </p:spPr>
        <p:txBody>
          <a:bodyPr/>
          <a:lstStyle/>
          <a:p>
            <a:r>
              <a:rPr lang="en-US" sz="2000" dirty="0" smtClean="0"/>
              <a:t>CAN MACHINE LEARNING WORK FOR FACIES CLASSIFICATION</a:t>
            </a:r>
            <a:r>
              <a:rPr lang="en-US" sz="2400" dirty="0" smtClean="0"/>
              <a:t>?</a:t>
            </a:r>
            <a:endParaRPr lang="en-US" sz="2400" dirty="0"/>
          </a:p>
        </p:txBody>
      </p:sp>
      <p:pic>
        <p:nvPicPr>
          <p:cNvPr id="3" name="Picture 2"/>
          <p:cNvPicPr>
            <a:picLocks noChangeAspect="1"/>
          </p:cNvPicPr>
          <p:nvPr/>
        </p:nvPicPr>
        <p:blipFill>
          <a:blip r:embed="rId2"/>
          <a:stretch>
            <a:fillRect/>
          </a:stretch>
        </p:blipFill>
        <p:spPr>
          <a:xfrm>
            <a:off x="235302" y="4018273"/>
            <a:ext cx="3939458" cy="2340220"/>
          </a:xfrm>
          <a:prstGeom prst="rect">
            <a:avLst/>
          </a:prstGeom>
          <a:ln w="3175">
            <a:solidFill>
              <a:schemeClr val="tx1"/>
            </a:solidFill>
          </a:ln>
        </p:spPr>
      </p:pic>
      <p:sp>
        <p:nvSpPr>
          <p:cNvPr id="4" name="TextBox 3"/>
          <p:cNvSpPr txBox="1"/>
          <p:nvPr/>
        </p:nvSpPr>
        <p:spPr>
          <a:xfrm>
            <a:off x="294025" y="1391625"/>
            <a:ext cx="5111647" cy="1477328"/>
          </a:xfrm>
          <a:prstGeom prst="rect">
            <a:avLst/>
          </a:prstGeom>
          <a:noFill/>
          <a:ln w="3175">
            <a:solidFill>
              <a:schemeClr val="tx1"/>
            </a:solidFill>
          </a:ln>
        </p:spPr>
        <p:txBody>
          <a:bodyPr wrap="square" rtlCol="0">
            <a:spAutoFit/>
          </a:bodyPr>
          <a:lstStyle/>
          <a:p>
            <a:pPr marL="285750" indent="-285750">
              <a:buFont typeface="Arial" panose="020B0604020202020204" pitchFamily="34" charset="0"/>
              <a:buChar char="•"/>
            </a:pPr>
            <a:r>
              <a:rPr lang="en-US" dirty="0" smtClean="0"/>
              <a:t>Predicting facies is classification proved working well by Machine learning</a:t>
            </a:r>
          </a:p>
          <a:p>
            <a:pPr marL="285750" indent="-285750">
              <a:buFont typeface="Arial" panose="020B0604020202020204" pitchFamily="34" charset="0"/>
              <a:buChar char="•"/>
            </a:pPr>
            <a:r>
              <a:rPr lang="en-US" dirty="0" smtClean="0"/>
              <a:t>Data available: including 4 wells of MMF30 labeled for trained model and seismic data at predicted area</a:t>
            </a:r>
            <a:endParaRPr lang="en-US" dirty="0"/>
          </a:p>
        </p:txBody>
      </p:sp>
      <p:grpSp>
        <p:nvGrpSpPr>
          <p:cNvPr id="9" name="Group 8"/>
          <p:cNvGrpSpPr/>
          <p:nvPr/>
        </p:nvGrpSpPr>
        <p:grpSpPr>
          <a:xfrm>
            <a:off x="4410535" y="4024793"/>
            <a:ext cx="3950550" cy="2353260"/>
            <a:chOff x="4995151" y="3659483"/>
            <a:chExt cx="3950550" cy="2353260"/>
          </a:xfrm>
        </p:grpSpPr>
        <p:pic>
          <p:nvPicPr>
            <p:cNvPr id="6" name="Picture 5"/>
            <p:cNvPicPr>
              <a:picLocks noChangeAspect="1"/>
            </p:cNvPicPr>
            <p:nvPr/>
          </p:nvPicPr>
          <p:blipFill>
            <a:blip r:embed="rId3"/>
            <a:stretch>
              <a:fillRect/>
            </a:stretch>
          </p:blipFill>
          <p:spPr>
            <a:xfrm>
              <a:off x="4995151" y="3659483"/>
              <a:ext cx="3950550" cy="2353260"/>
            </a:xfrm>
            <a:prstGeom prst="rect">
              <a:avLst/>
            </a:prstGeom>
          </p:spPr>
        </p:pic>
        <p:sp>
          <p:nvSpPr>
            <p:cNvPr id="7" name="Rectangle 6"/>
            <p:cNvSpPr/>
            <p:nvPr/>
          </p:nvSpPr>
          <p:spPr>
            <a:xfrm>
              <a:off x="8192125" y="4805970"/>
              <a:ext cx="614596" cy="11084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394492" y="4898535"/>
              <a:ext cx="412229" cy="923330"/>
            </a:xfrm>
            <a:prstGeom prst="rect">
              <a:avLst/>
            </a:prstGeom>
            <a:noFill/>
          </p:spPr>
          <p:txBody>
            <a:bodyPr wrap="square" rtlCol="0">
              <a:spAutoFit/>
            </a:bodyPr>
            <a:lstStyle/>
            <a:p>
              <a:r>
                <a:rPr lang="en-US" dirty="0" smtClean="0"/>
                <a:t>???</a:t>
              </a:r>
              <a:endParaRPr lang="en-US" dirty="0"/>
            </a:p>
          </p:txBody>
        </p:sp>
      </p:grpSp>
      <p:sp>
        <p:nvSpPr>
          <p:cNvPr id="10" name="TextBox 9"/>
          <p:cNvSpPr txBox="1"/>
          <p:nvPr/>
        </p:nvSpPr>
        <p:spPr>
          <a:xfrm>
            <a:off x="1085793" y="3646802"/>
            <a:ext cx="2385706" cy="369332"/>
          </a:xfrm>
          <a:prstGeom prst="rect">
            <a:avLst/>
          </a:prstGeom>
          <a:noFill/>
        </p:spPr>
        <p:txBody>
          <a:bodyPr wrap="square" rtlCol="0">
            <a:spAutoFit/>
          </a:bodyPr>
          <a:lstStyle/>
          <a:p>
            <a:r>
              <a:rPr lang="en-US" dirty="0" smtClean="0"/>
              <a:t>Data at well location</a:t>
            </a:r>
            <a:endParaRPr lang="en-US" dirty="0"/>
          </a:p>
        </p:txBody>
      </p:sp>
      <p:sp>
        <p:nvSpPr>
          <p:cNvPr id="11" name="TextBox 10"/>
          <p:cNvSpPr txBox="1"/>
          <p:nvPr/>
        </p:nvSpPr>
        <p:spPr>
          <a:xfrm>
            <a:off x="4967634" y="3655461"/>
            <a:ext cx="2570813" cy="369332"/>
          </a:xfrm>
          <a:prstGeom prst="rect">
            <a:avLst/>
          </a:prstGeom>
          <a:noFill/>
        </p:spPr>
        <p:txBody>
          <a:bodyPr wrap="square" rtlCol="0">
            <a:spAutoFit/>
          </a:bodyPr>
          <a:lstStyle/>
          <a:p>
            <a:r>
              <a:rPr lang="en-US" dirty="0" smtClean="0"/>
              <a:t>Data at remote area</a:t>
            </a:r>
            <a:endParaRPr lang="en-US" dirty="0"/>
          </a:p>
        </p:txBody>
      </p:sp>
      <p:pic>
        <p:nvPicPr>
          <p:cNvPr id="12" name="Picture 11"/>
          <p:cNvPicPr>
            <a:picLocks noChangeAspect="1"/>
          </p:cNvPicPr>
          <p:nvPr/>
        </p:nvPicPr>
        <p:blipFill>
          <a:blip r:embed="rId4"/>
          <a:stretch>
            <a:fillRect/>
          </a:stretch>
        </p:blipFill>
        <p:spPr>
          <a:xfrm>
            <a:off x="10362621" y="1076192"/>
            <a:ext cx="766134" cy="2341566"/>
          </a:xfrm>
          <a:prstGeom prst="rect">
            <a:avLst/>
          </a:prstGeom>
        </p:spPr>
      </p:pic>
      <p:pic>
        <p:nvPicPr>
          <p:cNvPr id="13" name="Picture 12"/>
          <p:cNvPicPr>
            <a:picLocks noChangeAspect="1"/>
          </p:cNvPicPr>
          <p:nvPr/>
        </p:nvPicPr>
        <p:blipFill>
          <a:blip r:embed="rId5"/>
          <a:stretch>
            <a:fillRect/>
          </a:stretch>
        </p:blipFill>
        <p:spPr>
          <a:xfrm>
            <a:off x="9847430" y="3785378"/>
            <a:ext cx="2028849" cy="2758764"/>
          </a:xfrm>
          <a:prstGeom prst="rect">
            <a:avLst/>
          </a:prstGeom>
        </p:spPr>
      </p:pic>
      <p:sp>
        <p:nvSpPr>
          <p:cNvPr id="14" name="Down Arrow 13"/>
          <p:cNvSpPr/>
          <p:nvPr/>
        </p:nvSpPr>
        <p:spPr>
          <a:xfrm>
            <a:off x="10695482" y="3432748"/>
            <a:ext cx="166372" cy="352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140922" y="1799073"/>
            <a:ext cx="1221699" cy="646331"/>
          </a:xfrm>
          <a:prstGeom prst="rect">
            <a:avLst/>
          </a:prstGeom>
          <a:noFill/>
        </p:spPr>
        <p:txBody>
          <a:bodyPr wrap="square" rtlCol="0">
            <a:spAutoFit/>
          </a:bodyPr>
          <a:lstStyle/>
          <a:p>
            <a:r>
              <a:rPr lang="en-US" dirty="0" smtClean="0"/>
              <a:t>Available</a:t>
            </a:r>
          </a:p>
          <a:p>
            <a:pPr algn="ctr"/>
            <a:r>
              <a:rPr lang="en-US" dirty="0" smtClean="0"/>
              <a:t>2D</a:t>
            </a:r>
            <a:endParaRPr lang="en-US" dirty="0"/>
          </a:p>
        </p:txBody>
      </p:sp>
      <p:sp>
        <p:nvSpPr>
          <p:cNvPr id="16" name="TextBox 15"/>
          <p:cNvSpPr txBox="1"/>
          <p:nvPr/>
        </p:nvSpPr>
        <p:spPr>
          <a:xfrm>
            <a:off x="9075965" y="5011212"/>
            <a:ext cx="887318" cy="646331"/>
          </a:xfrm>
          <a:prstGeom prst="rect">
            <a:avLst/>
          </a:prstGeom>
          <a:noFill/>
        </p:spPr>
        <p:txBody>
          <a:bodyPr wrap="square" rtlCol="0">
            <a:spAutoFit/>
          </a:bodyPr>
          <a:lstStyle/>
          <a:p>
            <a:r>
              <a:rPr lang="en-US" dirty="0" smtClean="0"/>
              <a:t>Need</a:t>
            </a:r>
          </a:p>
          <a:p>
            <a:pPr algn="ctr"/>
            <a:r>
              <a:rPr lang="en-US" dirty="0" smtClean="0"/>
              <a:t>3D</a:t>
            </a:r>
            <a:endParaRPr lang="en-US" dirty="0"/>
          </a:p>
        </p:txBody>
      </p:sp>
    </p:spTree>
    <p:extLst>
      <p:ext uri="{BB962C8B-B14F-4D97-AF65-F5344CB8AC3E}">
        <p14:creationId xmlns:p14="http://schemas.microsoft.com/office/powerpoint/2010/main" val="346829286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1336" y="3033078"/>
            <a:ext cx="10083169" cy="605739"/>
          </a:xfrm>
        </p:spPr>
        <p:txBody>
          <a:bodyPr/>
          <a:lstStyle/>
          <a:p>
            <a:r>
              <a:rPr lang="en-US" dirty="0" smtClean="0"/>
              <a:t>MMF30 FACIES PREDICTION</a:t>
            </a:r>
            <a:endParaRPr lang="en-US" dirty="0"/>
          </a:p>
        </p:txBody>
      </p:sp>
    </p:spTree>
    <p:extLst>
      <p:ext uri="{BB962C8B-B14F-4D97-AF65-F5344CB8AC3E}">
        <p14:creationId xmlns:p14="http://schemas.microsoft.com/office/powerpoint/2010/main" val="370425555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561620" y="1017967"/>
            <a:ext cx="11430000" cy="5210445"/>
          </a:xfrm>
        </p:spPr>
        <p:txBody>
          <a:bodyPr/>
          <a:lstStyle/>
          <a:p>
            <a:r>
              <a:rPr lang="en-US" sz="2400" b="1" dirty="0" smtClean="0"/>
              <a:t> </a:t>
            </a:r>
            <a:r>
              <a:rPr lang="en-US" sz="2800" b="1" dirty="0"/>
              <a:t>Study objective: </a:t>
            </a:r>
          </a:p>
          <a:p>
            <a:pPr lvl="1"/>
            <a:r>
              <a:rPr lang="en-US" sz="2200" dirty="0"/>
              <a:t>Use supervised machine learning to predict </a:t>
            </a:r>
            <a:r>
              <a:rPr lang="en-US" sz="2200" dirty="0" err="1"/>
              <a:t>litho</a:t>
            </a:r>
            <a:r>
              <a:rPr lang="en-US" sz="2200" dirty="0"/>
              <a:t>-facies cube (sand-shale) of </a:t>
            </a:r>
            <a:r>
              <a:rPr lang="en-US" sz="2200" dirty="0" smtClean="0"/>
              <a:t>MMF30 and </a:t>
            </a:r>
          </a:p>
          <a:p>
            <a:r>
              <a:rPr lang="en-US" sz="2550" b="1" dirty="0" smtClean="0"/>
              <a:t>Data </a:t>
            </a:r>
            <a:r>
              <a:rPr lang="en-US" sz="2550" b="1" dirty="0"/>
              <a:t>used:</a:t>
            </a:r>
          </a:p>
          <a:p>
            <a:pPr lvl="1"/>
            <a:r>
              <a:rPr lang="en-US" sz="2400" dirty="0" err="1"/>
              <a:t>Lamda</a:t>
            </a:r>
            <a:r>
              <a:rPr lang="en-US" sz="2400" dirty="0"/>
              <a:t> Rho, Acoustic impedance, Density, M-Rho, </a:t>
            </a:r>
            <a:r>
              <a:rPr lang="en-US" sz="2400" dirty="0" err="1"/>
              <a:t>Vp</a:t>
            </a:r>
            <a:r>
              <a:rPr lang="en-US" sz="2400" dirty="0"/>
              <a:t>-Vs</a:t>
            </a:r>
          </a:p>
          <a:p>
            <a:pPr lvl="1"/>
            <a:r>
              <a:rPr lang="en-US" sz="2400" dirty="0"/>
              <a:t>4 wells data of MMF30 (HT-2X, HT-3P, HT-8P and </a:t>
            </a:r>
            <a:r>
              <a:rPr lang="en-US" sz="2400" dirty="0" smtClean="0"/>
              <a:t>HT-9P)</a:t>
            </a:r>
          </a:p>
          <a:p>
            <a:pPr lvl="1"/>
            <a:r>
              <a:rPr lang="en-US" sz="2400" dirty="0" smtClean="0"/>
              <a:t>KCT-1X for Sand10 prediction</a:t>
            </a:r>
          </a:p>
          <a:p>
            <a:r>
              <a:rPr lang="en-US" sz="2400" b="1" dirty="0" smtClean="0"/>
              <a:t> ML </a:t>
            </a:r>
            <a:r>
              <a:rPr lang="en-US" sz="2400" b="1" dirty="0"/>
              <a:t>algorithms:</a:t>
            </a:r>
          </a:p>
          <a:p>
            <a:pPr lvl="1"/>
            <a:r>
              <a:rPr lang="en-US" sz="2400" dirty="0"/>
              <a:t>Supervised classification algorithm such as: Decision tree, LDA, random forest, K-means</a:t>
            </a:r>
            <a:r>
              <a:rPr lang="en-US" sz="2400" dirty="0" smtClean="0"/>
              <a:t>…</a:t>
            </a:r>
          </a:p>
          <a:p>
            <a:pPr lvl="1"/>
            <a:r>
              <a:rPr lang="en-US" sz="2400" dirty="0" smtClean="0"/>
              <a:t>Cross validation</a:t>
            </a:r>
            <a:endParaRPr lang="en-US" sz="2400" dirty="0"/>
          </a:p>
          <a:p>
            <a:pPr lvl="1"/>
            <a:r>
              <a:rPr lang="en-US" sz="2400" dirty="0"/>
              <a:t>Coded by Python 3.8.4</a:t>
            </a:r>
          </a:p>
          <a:p>
            <a:endParaRPr lang="en-US" dirty="0" smtClean="0"/>
          </a:p>
          <a:p>
            <a:endParaRPr lang="en-US" dirty="0"/>
          </a:p>
        </p:txBody>
      </p:sp>
    </p:spTree>
    <p:extLst>
      <p:ext uri="{BB962C8B-B14F-4D97-AF65-F5344CB8AC3E}">
        <p14:creationId xmlns:p14="http://schemas.microsoft.com/office/powerpoint/2010/main" val="126465701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4985" y="974361"/>
            <a:ext cx="2861420" cy="5763718"/>
          </a:xfrm>
          <a:prstGeom prst="rect">
            <a:avLst/>
          </a:prstGeom>
        </p:spPr>
      </p:pic>
      <p:sp>
        <p:nvSpPr>
          <p:cNvPr id="7" name="Title 1"/>
          <p:cNvSpPr>
            <a:spLocks noGrp="1"/>
          </p:cNvSpPr>
          <p:nvPr>
            <p:ph type="title"/>
          </p:nvPr>
        </p:nvSpPr>
        <p:spPr>
          <a:xfrm>
            <a:off x="4054379" y="177452"/>
            <a:ext cx="4227687" cy="605739"/>
          </a:xfrm>
        </p:spPr>
        <p:txBody>
          <a:bodyPr/>
          <a:lstStyle/>
          <a:p>
            <a:r>
              <a:rPr lang="en-US" dirty="0" smtClean="0"/>
              <a:t>WORKFLOW</a:t>
            </a:r>
            <a:endParaRPr lang="en-US" dirty="0"/>
          </a:p>
        </p:txBody>
      </p:sp>
    </p:spTree>
    <p:extLst>
      <p:ext uri="{BB962C8B-B14F-4D97-AF65-F5344CB8AC3E}">
        <p14:creationId xmlns:p14="http://schemas.microsoft.com/office/powerpoint/2010/main" val="3571203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3_589TGp_Health_light">
  <a:themeElements>
    <a:clrScheme name="Custom 39">
      <a:dk1>
        <a:sysClr val="windowText" lastClr="000000"/>
      </a:dk1>
      <a:lt1>
        <a:sysClr val="window" lastClr="FFFFFF"/>
      </a:lt1>
      <a:dk2>
        <a:srgbClr val="FF0000"/>
      </a:dk2>
      <a:lt2>
        <a:srgbClr val="EEECE1"/>
      </a:lt2>
      <a:accent1>
        <a:srgbClr val="E84C22"/>
      </a:accent1>
      <a:accent2>
        <a:srgbClr val="FFBD47"/>
      </a:accent2>
      <a:accent3>
        <a:srgbClr val="B64926"/>
      </a:accent3>
      <a:accent4>
        <a:srgbClr val="FF8427"/>
      </a:accent4>
      <a:accent5>
        <a:srgbClr val="CC9900"/>
      </a:accent5>
      <a:accent6>
        <a:srgbClr val="B22600"/>
      </a:accent6>
      <a:hlink>
        <a:srgbClr val="595959"/>
      </a:hlink>
      <a:folHlink>
        <a:srgbClr val="595959"/>
      </a:folHlink>
    </a:clrScheme>
    <a:fontScheme name="s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rgbClr val="0000F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s2 1">
        <a:dk1>
          <a:srgbClr val="000000"/>
        </a:dk1>
        <a:lt1>
          <a:srgbClr val="FFFFFF"/>
        </a:lt1>
        <a:dk2>
          <a:srgbClr val="5EB2B6"/>
        </a:dk2>
        <a:lt2>
          <a:srgbClr val="DED9CC"/>
        </a:lt2>
        <a:accent1>
          <a:srgbClr val="9FD56D"/>
        </a:accent1>
        <a:accent2>
          <a:srgbClr val="F4BC72"/>
        </a:accent2>
        <a:accent3>
          <a:srgbClr val="FFFFFF"/>
        </a:accent3>
        <a:accent4>
          <a:srgbClr val="000000"/>
        </a:accent4>
        <a:accent5>
          <a:srgbClr val="CDE7BA"/>
        </a:accent5>
        <a:accent6>
          <a:srgbClr val="DDAA67"/>
        </a:accent6>
        <a:hlink>
          <a:srgbClr val="F18FAB"/>
        </a:hlink>
        <a:folHlink>
          <a:srgbClr val="84A3E8"/>
        </a:folHlink>
      </a:clrScheme>
      <a:clrMap bg1="lt1" tx1="dk1" bg2="lt2" tx2="dk2" accent1="accent1" accent2="accent2" accent3="accent3" accent4="accent4" accent5="accent5" accent6="accent6" hlink="hlink" folHlink="folHlink"/>
    </a:extraClrScheme>
    <a:extraClrScheme>
      <a:clrScheme name="s2 2">
        <a:dk1>
          <a:srgbClr val="000000"/>
        </a:dk1>
        <a:lt1>
          <a:srgbClr val="FFFFFF"/>
        </a:lt1>
        <a:dk2>
          <a:srgbClr val="EA9148"/>
        </a:dk2>
        <a:lt2>
          <a:srgbClr val="DED9CC"/>
        </a:lt2>
        <a:accent1>
          <a:srgbClr val="E878C8"/>
        </a:accent1>
        <a:accent2>
          <a:srgbClr val="7DD7E9"/>
        </a:accent2>
        <a:accent3>
          <a:srgbClr val="FFFFFF"/>
        </a:accent3>
        <a:accent4>
          <a:srgbClr val="000000"/>
        </a:accent4>
        <a:accent5>
          <a:srgbClr val="F2BEE0"/>
        </a:accent5>
        <a:accent6>
          <a:srgbClr val="71C3D3"/>
        </a:accent6>
        <a:hlink>
          <a:srgbClr val="98E8B3"/>
        </a:hlink>
        <a:folHlink>
          <a:srgbClr val="E6C686"/>
        </a:folHlink>
      </a:clrScheme>
      <a:clrMap bg1="lt1" tx1="dk1" bg2="lt2" tx2="dk2" accent1="accent1" accent2="accent2" accent3="accent3" accent4="accent4" accent5="accent5" accent6="accent6" hlink="hlink" folHlink="folHlink"/>
    </a:extraClrScheme>
    <a:extraClrScheme>
      <a:clrScheme name="s2 3">
        <a:dk1>
          <a:srgbClr val="000000"/>
        </a:dk1>
        <a:lt1>
          <a:srgbClr val="FFFFFF"/>
        </a:lt1>
        <a:dk2>
          <a:srgbClr val="C889CD"/>
        </a:dk2>
        <a:lt2>
          <a:srgbClr val="DED9CC"/>
        </a:lt2>
        <a:accent1>
          <a:srgbClr val="72AFD8"/>
        </a:accent1>
        <a:accent2>
          <a:srgbClr val="80CAB1"/>
        </a:accent2>
        <a:accent3>
          <a:srgbClr val="FFFFFF"/>
        </a:accent3>
        <a:accent4>
          <a:srgbClr val="000000"/>
        </a:accent4>
        <a:accent5>
          <a:srgbClr val="BCD4E9"/>
        </a:accent5>
        <a:accent6>
          <a:srgbClr val="73B7A0"/>
        </a:accent6>
        <a:hlink>
          <a:srgbClr val="E1995D"/>
        </a:hlink>
        <a:folHlink>
          <a:srgbClr val="E5879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589TGp_Health_light.potx" id="{41ED57FF-DE60-4E72-9F86-513EA18BC3D2}" vid="{D85B0D5D-C38B-4356-8E55-B9FEB22080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42440</TotalTime>
  <Words>1191</Words>
  <Application>Microsoft Office PowerPoint</Application>
  <PresentationFormat>Widescreen</PresentationFormat>
  <Paragraphs>269</Paragraphs>
  <Slides>45</Slides>
  <Notes>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SimSun</vt:lpstr>
      <vt:lpstr>Arial</vt:lpstr>
      <vt:lpstr>Calibri</vt:lpstr>
      <vt:lpstr>Cambria Math</vt:lpstr>
      <vt:lpstr>Times New Roman</vt:lpstr>
      <vt:lpstr>Wingdings</vt:lpstr>
      <vt:lpstr>3_589TGp_Health_light</vt:lpstr>
      <vt:lpstr>PowerPoint Presentation</vt:lpstr>
      <vt:lpstr>Contents</vt:lpstr>
      <vt:lpstr>https://data-flair.training/blogs/machine-learning-tutorial/</vt:lpstr>
      <vt:lpstr>How Machine Learning Work?</vt:lpstr>
      <vt:lpstr>Type of Machine Learning</vt:lpstr>
      <vt:lpstr>CAN MACHINE LEARNING WORK FOR FACIES CLASSIFICATION?</vt:lpstr>
      <vt:lpstr>MMF30 FACIES PREDICTION</vt:lpstr>
      <vt:lpstr>Introduction</vt:lpstr>
      <vt:lpstr>WORKFLOW</vt:lpstr>
      <vt:lpstr>Data preparation</vt:lpstr>
      <vt:lpstr>Seismic data extraction</vt:lpstr>
      <vt:lpstr>Time-Depth Relationship Check</vt:lpstr>
      <vt:lpstr>Time-Depth Relationship Fix</vt:lpstr>
      <vt:lpstr>LDR-MR-Den Seismic-log</vt:lpstr>
      <vt:lpstr>INPUT Data STATISTIC and Visualization</vt:lpstr>
      <vt:lpstr>Data input statistic</vt:lpstr>
      <vt:lpstr>Mmf30 Elastic properties by facies</vt:lpstr>
      <vt:lpstr>Elastic PROPERTIES AND FACIES correlation</vt:lpstr>
      <vt:lpstr>ML WORKFLOW AND QC RESULTS BY ML SCORES</vt:lpstr>
      <vt:lpstr>MACHINE LEARNING WORKFLOW </vt:lpstr>
      <vt:lpstr>Machine Learning Score Results</vt:lpstr>
      <vt:lpstr>Optimize hyper-parameters of RDF</vt:lpstr>
      <vt:lpstr>Machine Learning Score Results</vt:lpstr>
      <vt:lpstr>PowerPoint Presentation</vt:lpstr>
      <vt:lpstr>MMF30 SAND THICKNESS MAP BY ML</vt:lpstr>
      <vt:lpstr>MMF30 SAND THICKNESS MAP BY ML</vt:lpstr>
      <vt:lpstr>HEAT MAP BETWEEN SAND THICKNESS AND WELL DATA</vt:lpstr>
      <vt:lpstr>MMF30 Attribute Maps</vt:lpstr>
      <vt:lpstr>2D XPLOT VS ML MAP</vt:lpstr>
      <vt:lpstr>PowerPoint Presentation</vt:lpstr>
      <vt:lpstr>Sand10 Elastic Properties By Facies</vt:lpstr>
      <vt:lpstr>ELASTIC PROPERTIES AND FACIES CORRELATION</vt:lpstr>
      <vt:lpstr>QC RESULTS BY ML SCORES</vt:lpstr>
      <vt:lpstr>Machine Learning Score Results</vt:lpstr>
      <vt:lpstr>Machine Learning Score Results</vt:lpstr>
      <vt:lpstr>QC RESULTS BY ML Maps</vt:lpstr>
      <vt:lpstr>Sand10 Attribute Maps</vt:lpstr>
      <vt:lpstr>ML Maps</vt:lpstr>
      <vt:lpstr>ML Maps</vt:lpstr>
      <vt:lpstr>ML Maps</vt:lpstr>
      <vt:lpstr>Conclusions</vt:lpstr>
      <vt:lpstr>Thank you!</vt:lpstr>
      <vt:lpstr>Density Curve</vt:lpstr>
      <vt:lpstr>Pandas correlation matrix</vt:lpstr>
      <vt:lpstr>ML in Oil and Gas Industry</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Hung Tran Ngoc The</dc:creator>
  <cp:lastModifiedBy>Tan Nguyen Ngoc</cp:lastModifiedBy>
  <cp:revision>535</cp:revision>
  <dcterms:created xsi:type="dcterms:W3CDTF">2021-04-27T02:33:05Z</dcterms:created>
  <dcterms:modified xsi:type="dcterms:W3CDTF">2022-10-17T08:20:56Z</dcterms:modified>
</cp:coreProperties>
</file>